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5089D-9532-485F-830A-D87E729B9A3A}" type="datetimeFigureOut">
              <a:rPr lang="en-IN" smtClean="0"/>
              <a:t>25-02-2025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0B650-8DA1-4654-8800-FA89B80105D7}" type="slidenum">
              <a:rPr lang="en-IN" smtClean="0"/>
              <a:t>‹#›</a:t>
            </a:fld>
            <a:endParaRPr lang="en-IN"/>
          </a:p>
        </p:txBody>
      </p:sp>
    </p:spTree>
    <p:extLst>
      <p:ext uri="{BB962C8B-B14F-4D97-AF65-F5344CB8AC3E}">
        <p14:creationId xmlns:p14="http://schemas.microsoft.com/office/powerpoint/2010/main" val="235392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60B650-8DA1-4654-8800-FA89B80105D7}" type="slidenum">
              <a:rPr lang="en-IN" smtClean="0"/>
              <a:t>1</a:t>
            </a:fld>
            <a:endParaRPr lang="en-IN"/>
          </a:p>
        </p:txBody>
      </p:sp>
    </p:spTree>
    <p:extLst>
      <p:ext uri="{BB962C8B-B14F-4D97-AF65-F5344CB8AC3E}">
        <p14:creationId xmlns:p14="http://schemas.microsoft.com/office/powerpoint/2010/main" val="281207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774673-2089-47E9-9052-EF47414CCD2A}" type="datetimeFigureOut">
              <a:rPr lang="en-IN" smtClean="0"/>
              <a:t>25-02-2025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39894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74673-2089-47E9-9052-EF47414CCD2A}" type="datetimeFigureOut">
              <a:rPr lang="en-IN" smtClean="0"/>
              <a:t>25-02-2025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322384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74673-2089-47E9-9052-EF47414CCD2A}" type="datetimeFigureOut">
              <a:rPr lang="en-IN" smtClean="0"/>
              <a:t>25-02-2025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17109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74673-2089-47E9-9052-EF47414CCD2A}" type="datetimeFigureOut">
              <a:rPr lang="en-IN" smtClean="0"/>
              <a:t>25-02-2025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241629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774673-2089-47E9-9052-EF47414CCD2A}" type="datetimeFigureOut">
              <a:rPr lang="en-IN" smtClean="0"/>
              <a:t>25-02-2025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138143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74673-2089-47E9-9052-EF47414CCD2A}" type="datetimeFigureOut">
              <a:rPr lang="en-IN" smtClean="0"/>
              <a:t>25-02-2025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92641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774673-2089-47E9-9052-EF47414CCD2A}" type="datetimeFigureOut">
              <a:rPr lang="en-IN" smtClean="0"/>
              <a:t>25-02-2025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373903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74673-2089-47E9-9052-EF47414CCD2A}" type="datetimeFigureOut">
              <a:rPr lang="en-IN" smtClean="0"/>
              <a:t>25-02-2025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360921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774673-2089-47E9-9052-EF47414CCD2A}" type="datetimeFigureOut">
              <a:rPr lang="en-IN" smtClean="0"/>
              <a:t>25-02-2025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694314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774673-2089-47E9-9052-EF47414CCD2A}" type="datetimeFigureOut">
              <a:rPr lang="en-IN" smtClean="0"/>
              <a:t>25-02-2025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235729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774673-2089-47E9-9052-EF47414CCD2A}" type="datetimeFigureOut">
              <a:rPr lang="en-IN" smtClean="0"/>
              <a:t>25-02-2025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C542D0-1FB0-46A0-BDB8-06701B1BF8C2}" type="slidenum">
              <a:rPr lang="en-IN" smtClean="0"/>
              <a:t>‹#›</a:t>
            </a:fld>
            <a:endParaRPr lang="en-IN"/>
          </a:p>
        </p:txBody>
      </p:sp>
    </p:spTree>
    <p:extLst>
      <p:ext uri="{BB962C8B-B14F-4D97-AF65-F5344CB8AC3E}">
        <p14:creationId xmlns:p14="http://schemas.microsoft.com/office/powerpoint/2010/main" val="249666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74673-2089-47E9-9052-EF47414CCD2A}" type="datetimeFigureOut">
              <a:rPr lang="en-IN" smtClean="0"/>
              <a:t>25-02-2025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C542D0-1FB0-46A0-BDB8-06701B1BF8C2}" type="slidenum">
              <a:rPr lang="en-IN" smtClean="0"/>
              <a:t>‹#›</a:t>
            </a:fld>
            <a:endParaRPr lang="en-IN"/>
          </a:p>
        </p:txBody>
      </p:sp>
    </p:spTree>
    <p:extLst>
      <p:ext uri="{BB962C8B-B14F-4D97-AF65-F5344CB8AC3E}">
        <p14:creationId xmlns:p14="http://schemas.microsoft.com/office/powerpoint/2010/main" val="299839301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26.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18.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6D43-42C2-F2CE-AAAA-283AD560206A}"/>
              </a:ext>
            </a:extLst>
          </p:cNvPr>
          <p:cNvSpPr>
            <a:spLocks noGrp="1"/>
          </p:cNvSpPr>
          <p:nvPr>
            <p:ph type="ctrTitle"/>
          </p:nvPr>
        </p:nvSpPr>
        <p:spPr/>
        <p:txBody>
          <a:bodyPr>
            <a:normAutofit/>
          </a:bodyPr>
          <a:lstStyle/>
          <a:p>
            <a:r>
              <a:rPr lang="en-US" sz="4800" b="1" dirty="0">
                <a:highlight>
                  <a:srgbClr val="000000"/>
                </a:highlight>
              </a:rPr>
              <a:t>Capstone Project – Sales Analysis</a:t>
            </a:r>
            <a:endParaRPr lang="en-IN" sz="4800" b="1" dirty="0">
              <a:highlight>
                <a:srgbClr val="000000"/>
              </a:highlight>
            </a:endParaRPr>
          </a:p>
        </p:txBody>
      </p:sp>
    </p:spTree>
    <p:extLst>
      <p:ext uri="{BB962C8B-B14F-4D97-AF65-F5344CB8AC3E}">
        <p14:creationId xmlns:p14="http://schemas.microsoft.com/office/powerpoint/2010/main" val="4179199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539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4938F5-F464-B535-0057-654E7A51E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91" y="1331032"/>
            <a:ext cx="3762900" cy="2705478"/>
          </a:xfrm>
        </p:spPr>
      </p:pic>
      <p:sp>
        <p:nvSpPr>
          <p:cNvPr id="7" name="TextBox 6">
            <a:extLst>
              <a:ext uri="{FF2B5EF4-FFF2-40B4-BE49-F238E27FC236}">
                <a16:creationId xmlns:a16="http://schemas.microsoft.com/office/drawing/2014/main" id="{019AB248-0449-E346-60F2-B9F56A721E9F}"/>
              </a:ext>
            </a:extLst>
          </p:cNvPr>
          <p:cNvSpPr txBox="1"/>
          <p:nvPr/>
        </p:nvSpPr>
        <p:spPr>
          <a:xfrm>
            <a:off x="5638799" y="471948"/>
            <a:ext cx="5973097" cy="1323439"/>
          </a:xfrm>
          <a:prstGeom prst="rect">
            <a:avLst/>
          </a:prstGeom>
          <a:noFill/>
        </p:spPr>
        <p:txBody>
          <a:bodyPr wrap="square" rtlCol="0">
            <a:spAutoFit/>
          </a:bodyPr>
          <a:lstStyle/>
          <a:p>
            <a:r>
              <a:rPr lang="en-US" sz="2000" b="0" i="0" dirty="0">
                <a:solidFill>
                  <a:schemeClr val="accent3">
                    <a:lumMod val="60000"/>
                    <a:lumOff val="40000"/>
                  </a:schemeClr>
                </a:solidFill>
                <a:effectLst/>
                <a:latin typeface="Plus Jakarta Sans"/>
              </a:rPr>
              <a:t>How does order volume change over time? Can we create a time series chart or stacked bar chart to visualize it?</a:t>
            </a:r>
          </a:p>
          <a:p>
            <a:endParaRPr lang="en-IN" sz="2000" dirty="0">
              <a:solidFill>
                <a:schemeClr val="accent3">
                  <a:lumMod val="60000"/>
                  <a:lumOff val="40000"/>
                </a:schemeClr>
              </a:solidFill>
            </a:endParaRPr>
          </a:p>
        </p:txBody>
      </p:sp>
      <p:sp>
        <p:nvSpPr>
          <p:cNvPr id="9" name="TextBox 8">
            <a:extLst>
              <a:ext uri="{FF2B5EF4-FFF2-40B4-BE49-F238E27FC236}">
                <a16:creationId xmlns:a16="http://schemas.microsoft.com/office/drawing/2014/main" id="{034D6DAF-FE74-4BBD-9A0B-B94CA4A0EFD0}"/>
              </a:ext>
            </a:extLst>
          </p:cNvPr>
          <p:cNvSpPr txBox="1"/>
          <p:nvPr/>
        </p:nvSpPr>
        <p:spPr>
          <a:xfrm>
            <a:off x="4817806" y="1675400"/>
            <a:ext cx="7200703" cy="2308324"/>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b="1" dirty="0"/>
              <a:t>Consistent growth in order volume</a:t>
            </a:r>
            <a:r>
              <a:rPr lang="en-US" dirty="0"/>
              <a:t> from early 1995 to early 1996, indicating increasing customer demand.</a:t>
            </a:r>
          </a:p>
          <a:p>
            <a:pPr>
              <a:buFont typeface="Arial" panose="020B0604020202020204" pitchFamily="34" charset="0"/>
              <a:buChar char="•"/>
            </a:pPr>
            <a:r>
              <a:rPr lang="en-US" b="1" dirty="0"/>
              <a:t>Sharp peak followed by a sudden drop</a:t>
            </a:r>
            <a:r>
              <a:rPr lang="en-US" dirty="0"/>
              <a:t>, which may be due to seasonality, operational changes, or missing data.</a:t>
            </a:r>
          </a:p>
          <a:p>
            <a:pPr>
              <a:buFont typeface="Arial" panose="020B0604020202020204" pitchFamily="34" charset="0"/>
              <a:buChar char="•"/>
            </a:pPr>
            <a:r>
              <a:rPr lang="en-US" b="1" dirty="0"/>
              <a:t>Recommendation:</a:t>
            </a:r>
            <a:r>
              <a:rPr lang="en-US" dirty="0"/>
              <a:t> Further analysis is needed to understand the cause of the decline and identify strategies to sustain high order volumes.</a:t>
            </a:r>
          </a:p>
          <a:p>
            <a:endParaRPr lang="en-IN" dirty="0"/>
          </a:p>
        </p:txBody>
      </p:sp>
    </p:spTree>
    <p:extLst>
      <p:ext uri="{BB962C8B-B14F-4D97-AF65-F5344CB8AC3E}">
        <p14:creationId xmlns:p14="http://schemas.microsoft.com/office/powerpoint/2010/main" val="36419334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A6B912-F247-1039-9E64-28FF537D61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71849"/>
            <a:ext cx="4493342" cy="2095792"/>
          </a:xfrm>
        </p:spPr>
      </p:pic>
      <p:sp>
        <p:nvSpPr>
          <p:cNvPr id="8" name="TextBox 7">
            <a:extLst>
              <a:ext uri="{FF2B5EF4-FFF2-40B4-BE49-F238E27FC236}">
                <a16:creationId xmlns:a16="http://schemas.microsoft.com/office/drawing/2014/main" id="{EFBC6827-5572-B9B9-4871-5A58D53D41DD}"/>
              </a:ext>
            </a:extLst>
          </p:cNvPr>
          <p:cNvSpPr txBox="1"/>
          <p:nvPr/>
        </p:nvSpPr>
        <p:spPr>
          <a:xfrm>
            <a:off x="5250426" y="1002892"/>
            <a:ext cx="6705599" cy="1015663"/>
          </a:xfrm>
          <a:prstGeom prst="rect">
            <a:avLst/>
          </a:prstGeom>
          <a:noFill/>
        </p:spPr>
        <p:txBody>
          <a:bodyPr wrap="square" rtlCol="0">
            <a:spAutoFit/>
          </a:bodyPr>
          <a:lstStyle/>
          <a:p>
            <a:r>
              <a:rPr lang="en-US" sz="2000" b="0" i="0" dirty="0">
                <a:solidFill>
                  <a:schemeClr val="accent3">
                    <a:lumMod val="60000"/>
                    <a:lumOff val="40000"/>
                  </a:schemeClr>
                </a:solidFill>
                <a:effectLst/>
                <a:latin typeface="Plus Jakarta Sans"/>
              </a:rPr>
              <a:t>What is the distribution of order values? Can we create a histogram or box plot to display it?</a:t>
            </a:r>
          </a:p>
          <a:p>
            <a:endParaRPr lang="en-IN" sz="2000" dirty="0">
              <a:solidFill>
                <a:schemeClr val="accent3">
                  <a:lumMod val="60000"/>
                  <a:lumOff val="40000"/>
                </a:schemeClr>
              </a:solidFill>
            </a:endParaRPr>
          </a:p>
        </p:txBody>
      </p:sp>
      <p:sp>
        <p:nvSpPr>
          <p:cNvPr id="12" name="TextBox 11">
            <a:extLst>
              <a:ext uri="{FF2B5EF4-FFF2-40B4-BE49-F238E27FC236}">
                <a16:creationId xmlns:a16="http://schemas.microsoft.com/office/drawing/2014/main" id="{4FF5FB23-B159-CE8D-5890-5789F825980C}"/>
              </a:ext>
            </a:extLst>
          </p:cNvPr>
          <p:cNvSpPr txBox="1"/>
          <p:nvPr/>
        </p:nvSpPr>
        <p:spPr>
          <a:xfrm>
            <a:off x="5014452" y="2656870"/>
            <a:ext cx="7177548" cy="2308324"/>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dirty="0"/>
              <a:t>The </a:t>
            </a:r>
            <a:r>
              <a:rPr lang="en-US" b="1" dirty="0"/>
              <a:t>order value distribution is right-skewed</a:t>
            </a:r>
            <a:r>
              <a:rPr lang="en-US" dirty="0"/>
              <a:t>, with most orders having lower values and fewer high-value orders.</a:t>
            </a:r>
          </a:p>
          <a:p>
            <a:pPr>
              <a:buFont typeface="Arial" panose="020B0604020202020204" pitchFamily="34" charset="0"/>
              <a:buChar char="•"/>
            </a:pPr>
            <a:r>
              <a:rPr lang="en-US" dirty="0"/>
              <a:t>A significant portion of total revenue comes from </a:t>
            </a:r>
            <a:r>
              <a:rPr lang="en-US" b="1" dirty="0"/>
              <a:t>low to mid-range order values</a:t>
            </a:r>
            <a:r>
              <a:rPr lang="en-US" dirty="0"/>
              <a:t>, while </a:t>
            </a:r>
            <a:r>
              <a:rPr lang="en-US" b="1" dirty="0"/>
              <a:t>a few high-value orders contribute substantially</a:t>
            </a:r>
            <a:r>
              <a:rPr lang="en-US" dirty="0"/>
              <a:t>.</a:t>
            </a:r>
          </a:p>
          <a:p>
            <a:pPr>
              <a:buFont typeface="Arial" panose="020B0604020202020204" pitchFamily="34" charset="0"/>
              <a:buChar char="•"/>
            </a:pPr>
            <a:r>
              <a:rPr lang="en-US" b="1" dirty="0"/>
              <a:t>Recommendation:</a:t>
            </a:r>
            <a:r>
              <a:rPr lang="en-US" dirty="0"/>
              <a:t> Focus on strategies to increase the frequency of mid-to-high-value orders to drive overall revenue growth.</a:t>
            </a:r>
          </a:p>
          <a:p>
            <a:endParaRPr lang="en-IN" dirty="0"/>
          </a:p>
        </p:txBody>
      </p:sp>
    </p:spTree>
    <p:extLst>
      <p:ext uri="{BB962C8B-B14F-4D97-AF65-F5344CB8AC3E}">
        <p14:creationId xmlns:p14="http://schemas.microsoft.com/office/powerpoint/2010/main" val="41130787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C848C4-2628-1DD8-0234-0B0F207E7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64" y="1685912"/>
            <a:ext cx="4105848" cy="2762636"/>
          </a:xfrm>
        </p:spPr>
      </p:pic>
      <p:sp>
        <p:nvSpPr>
          <p:cNvPr id="7" name="TextBox 6">
            <a:extLst>
              <a:ext uri="{FF2B5EF4-FFF2-40B4-BE49-F238E27FC236}">
                <a16:creationId xmlns:a16="http://schemas.microsoft.com/office/drawing/2014/main" id="{5AFB1A55-28B5-71AF-B6F9-BE368211BD64}"/>
              </a:ext>
            </a:extLst>
          </p:cNvPr>
          <p:cNvSpPr txBox="1"/>
          <p:nvPr/>
        </p:nvSpPr>
        <p:spPr>
          <a:xfrm>
            <a:off x="4783394" y="670249"/>
            <a:ext cx="5963265" cy="1015663"/>
          </a:xfrm>
          <a:prstGeom prst="rect">
            <a:avLst/>
          </a:prstGeom>
          <a:noFill/>
        </p:spPr>
        <p:txBody>
          <a:bodyPr wrap="square" rtlCol="0">
            <a:spAutoFit/>
          </a:bodyPr>
          <a:lstStyle/>
          <a:p>
            <a:r>
              <a:rPr lang="en-US" sz="2000" b="0" i="0" dirty="0">
                <a:solidFill>
                  <a:schemeClr val="accent3">
                    <a:lumMod val="60000"/>
                    <a:lumOff val="40000"/>
                  </a:schemeClr>
                </a:solidFill>
                <a:effectLst/>
                <a:latin typeface="Plus Jakarta Sans"/>
              </a:rPr>
              <a:t>Can we visualize the average order processing time or shipping duration using a bar chart or box plot?</a:t>
            </a:r>
          </a:p>
          <a:p>
            <a:endParaRPr lang="en-IN" sz="2000" dirty="0">
              <a:solidFill>
                <a:schemeClr val="accent3">
                  <a:lumMod val="60000"/>
                  <a:lumOff val="40000"/>
                </a:schemeClr>
              </a:solidFill>
            </a:endParaRPr>
          </a:p>
        </p:txBody>
      </p:sp>
      <p:sp>
        <p:nvSpPr>
          <p:cNvPr id="9" name="TextBox 8">
            <a:extLst>
              <a:ext uri="{FF2B5EF4-FFF2-40B4-BE49-F238E27FC236}">
                <a16:creationId xmlns:a16="http://schemas.microsoft.com/office/drawing/2014/main" id="{DBD04A65-8E2B-9146-E75A-147FA2F3FC68}"/>
              </a:ext>
            </a:extLst>
          </p:cNvPr>
          <p:cNvSpPr txBox="1"/>
          <p:nvPr/>
        </p:nvSpPr>
        <p:spPr>
          <a:xfrm>
            <a:off x="4670323" y="2067715"/>
            <a:ext cx="7323013" cy="2585323"/>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b="1" dirty="0"/>
              <a:t>Shipping duration varies significantly across different shipping methods</a:t>
            </a:r>
            <a:r>
              <a:rPr lang="en-US" dirty="0"/>
              <a:t>, with </a:t>
            </a:r>
            <a:r>
              <a:rPr lang="en-US" b="1" dirty="0" err="1"/>
              <a:t>ShipVia</a:t>
            </a:r>
            <a:r>
              <a:rPr lang="en-US" b="1" dirty="0"/>
              <a:t> 2 having the longest shipping duration</a:t>
            </a:r>
            <a:r>
              <a:rPr lang="en-US" dirty="0"/>
              <a:t>.</a:t>
            </a:r>
          </a:p>
          <a:p>
            <a:pPr>
              <a:buFont typeface="Arial" panose="020B0604020202020204" pitchFamily="34" charset="0"/>
              <a:buChar char="•"/>
            </a:pPr>
            <a:r>
              <a:rPr lang="en-US" b="1" dirty="0"/>
              <a:t>Order processing times remain relatively lower compared to shipping times</a:t>
            </a:r>
            <a:r>
              <a:rPr lang="en-US" dirty="0"/>
              <a:t>, indicating that shipping is the main contributor to total order fulfillment time.</a:t>
            </a:r>
          </a:p>
          <a:p>
            <a:pPr>
              <a:buFont typeface="Arial" panose="020B0604020202020204" pitchFamily="34" charset="0"/>
              <a:buChar char="•"/>
            </a:pPr>
            <a:r>
              <a:rPr lang="en-US" b="1" dirty="0"/>
              <a:t>Recommendation:</a:t>
            </a:r>
            <a:r>
              <a:rPr lang="en-US" dirty="0"/>
              <a:t> Optimize logistics and carrier selection to reduce shipping delays and improve delivery efficiency.</a:t>
            </a:r>
          </a:p>
          <a:p>
            <a:endParaRPr lang="en-IN" dirty="0"/>
          </a:p>
        </p:txBody>
      </p:sp>
    </p:spTree>
    <p:extLst>
      <p:ext uri="{BB962C8B-B14F-4D97-AF65-F5344CB8AC3E}">
        <p14:creationId xmlns:p14="http://schemas.microsoft.com/office/powerpoint/2010/main" val="15514596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547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37D4AE-4CCC-85F1-176A-489A9A033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75" y="1798217"/>
            <a:ext cx="4572638" cy="2715004"/>
          </a:xfrm>
        </p:spPr>
      </p:pic>
      <p:sp>
        <p:nvSpPr>
          <p:cNvPr id="6" name="TextBox 5">
            <a:extLst>
              <a:ext uri="{FF2B5EF4-FFF2-40B4-BE49-F238E27FC236}">
                <a16:creationId xmlns:a16="http://schemas.microsoft.com/office/drawing/2014/main" id="{08509A2F-5B25-55D9-E305-D14B7B6CA8A7}"/>
              </a:ext>
            </a:extLst>
          </p:cNvPr>
          <p:cNvSpPr txBox="1"/>
          <p:nvPr/>
        </p:nvSpPr>
        <p:spPr>
          <a:xfrm flipH="1">
            <a:off x="5289751" y="776750"/>
            <a:ext cx="6455199" cy="1323439"/>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How does employee productivity vary across different departments or job roles? Can we create a stacked bar chart or grouped column chart to visualize it?</a:t>
            </a:r>
          </a:p>
          <a:p>
            <a:endParaRPr lang="en-IN" sz="2000" dirty="0">
              <a:solidFill>
                <a:schemeClr val="accent3">
                  <a:lumMod val="40000"/>
                  <a:lumOff val="60000"/>
                </a:schemeClr>
              </a:solidFill>
            </a:endParaRPr>
          </a:p>
        </p:txBody>
      </p:sp>
      <p:sp>
        <p:nvSpPr>
          <p:cNvPr id="8" name="TextBox 7">
            <a:extLst>
              <a:ext uri="{FF2B5EF4-FFF2-40B4-BE49-F238E27FC236}">
                <a16:creationId xmlns:a16="http://schemas.microsoft.com/office/drawing/2014/main" id="{E5472282-7FE2-6786-57A5-5408DB8AA1CA}"/>
              </a:ext>
            </a:extLst>
          </p:cNvPr>
          <p:cNvSpPr txBox="1"/>
          <p:nvPr/>
        </p:nvSpPr>
        <p:spPr>
          <a:xfrm>
            <a:off x="5289751" y="2020527"/>
            <a:ext cx="6592848" cy="2862322"/>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b="1" dirty="0"/>
              <a:t>Sales Representatives contribute the highest number of total orders, significantly outperforming other job roles.</a:t>
            </a:r>
            <a:endParaRPr lang="en-US" dirty="0"/>
          </a:p>
          <a:p>
            <a:pPr>
              <a:buFont typeface="Arial" panose="020B0604020202020204" pitchFamily="34" charset="0"/>
              <a:buChar char="•"/>
            </a:pPr>
            <a:r>
              <a:rPr lang="en-US" b="1" dirty="0"/>
              <a:t>Inside Sales Coordinators, Vice Presidents, and Sales Managers contribute relatively fewer orders, suggesting their roles may focus on strategy, supervision, or support rather than direct sales.</a:t>
            </a:r>
            <a:endParaRPr lang="en-US" dirty="0"/>
          </a:p>
          <a:p>
            <a:pPr>
              <a:buFont typeface="Arial" panose="020B0604020202020204" pitchFamily="34" charset="0"/>
              <a:buChar char="•"/>
            </a:pPr>
            <a:r>
              <a:rPr lang="en-US" b="1" dirty="0"/>
              <a:t>Recommendation:</a:t>
            </a:r>
            <a:r>
              <a:rPr lang="en-US" dirty="0"/>
              <a:t> If the goal is to boost sales, investing in expanding or optimizing the Sales Representative team may yield higher results.</a:t>
            </a:r>
          </a:p>
          <a:p>
            <a:endParaRPr lang="en-IN" dirty="0"/>
          </a:p>
        </p:txBody>
      </p:sp>
    </p:spTree>
    <p:extLst>
      <p:ext uri="{BB962C8B-B14F-4D97-AF65-F5344CB8AC3E}">
        <p14:creationId xmlns:p14="http://schemas.microsoft.com/office/powerpoint/2010/main" val="18094244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5D2584-283E-E1CA-81B0-9A75107A7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97" y="1910218"/>
            <a:ext cx="4276148" cy="2648320"/>
          </a:xfrm>
        </p:spPr>
      </p:pic>
      <p:sp>
        <p:nvSpPr>
          <p:cNvPr id="9" name="TextBox 8">
            <a:extLst>
              <a:ext uri="{FF2B5EF4-FFF2-40B4-BE49-F238E27FC236}">
                <a16:creationId xmlns:a16="http://schemas.microsoft.com/office/drawing/2014/main" id="{28387976-7D72-A8AA-D1FF-893414031638}"/>
              </a:ext>
            </a:extLst>
          </p:cNvPr>
          <p:cNvSpPr txBox="1"/>
          <p:nvPr/>
        </p:nvSpPr>
        <p:spPr>
          <a:xfrm>
            <a:off x="5329084" y="1061884"/>
            <a:ext cx="6449961"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What is the distribution of employee tenure? Can we create a histogram or box plot to display it?</a:t>
            </a:r>
          </a:p>
          <a:p>
            <a:endParaRPr lang="en-IN" sz="2000" dirty="0">
              <a:solidFill>
                <a:schemeClr val="accent3">
                  <a:lumMod val="40000"/>
                  <a:lumOff val="60000"/>
                </a:schemeClr>
              </a:solidFill>
            </a:endParaRPr>
          </a:p>
        </p:txBody>
      </p:sp>
      <p:sp>
        <p:nvSpPr>
          <p:cNvPr id="13" name="TextBox 12">
            <a:extLst>
              <a:ext uri="{FF2B5EF4-FFF2-40B4-BE49-F238E27FC236}">
                <a16:creationId xmlns:a16="http://schemas.microsoft.com/office/drawing/2014/main" id="{EEBFD84A-75B2-6433-181C-E42259BF2528}"/>
              </a:ext>
            </a:extLst>
          </p:cNvPr>
          <p:cNvSpPr txBox="1"/>
          <p:nvPr/>
        </p:nvSpPr>
        <p:spPr>
          <a:xfrm>
            <a:off x="5329084" y="2241756"/>
            <a:ext cx="6675219" cy="1323439"/>
          </a:xfrm>
          <a:prstGeom prst="rect">
            <a:avLst/>
          </a:prstGeom>
          <a:noFill/>
        </p:spPr>
        <p:txBody>
          <a:bodyPr wrap="square" rtlCol="0">
            <a:spAutoFit/>
          </a:bodyPr>
          <a:lstStyle/>
          <a:p>
            <a:r>
              <a:rPr lang="en-US" sz="2000" dirty="0"/>
              <a:t>Conclude: We can clearly observed that Employee ID 1,2 and 3 are been working so long among the others .But the total Sales are low compared to others . we can clearly understand after going through each.</a:t>
            </a:r>
            <a:endParaRPr lang="en-IN" sz="2000" dirty="0"/>
          </a:p>
        </p:txBody>
      </p:sp>
    </p:spTree>
    <p:extLst>
      <p:ext uri="{BB962C8B-B14F-4D97-AF65-F5344CB8AC3E}">
        <p14:creationId xmlns:p14="http://schemas.microsoft.com/office/powerpoint/2010/main" val="8992345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F8FE05-1BB3-B1E6-C617-D23E07BF6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97" y="2052981"/>
            <a:ext cx="4780561" cy="2048161"/>
          </a:xfrm>
        </p:spPr>
      </p:pic>
      <p:sp>
        <p:nvSpPr>
          <p:cNvPr id="6" name="TextBox 5">
            <a:extLst>
              <a:ext uri="{FF2B5EF4-FFF2-40B4-BE49-F238E27FC236}">
                <a16:creationId xmlns:a16="http://schemas.microsoft.com/office/drawing/2014/main" id="{75B85ACB-BE88-99DD-26C5-BD3A31674DB1}"/>
              </a:ext>
            </a:extLst>
          </p:cNvPr>
          <p:cNvSpPr txBox="1"/>
          <p:nvPr/>
        </p:nvSpPr>
        <p:spPr>
          <a:xfrm>
            <a:off x="5501148" y="1745225"/>
            <a:ext cx="6381134" cy="4247317"/>
          </a:xfrm>
          <a:prstGeom prst="rect">
            <a:avLst/>
          </a:prstGeom>
          <a:noFill/>
        </p:spPr>
        <p:txBody>
          <a:bodyPr wrap="square" rtlCol="0">
            <a:spAutoFit/>
          </a:bodyPr>
          <a:lstStyle/>
          <a:p>
            <a:pPr>
              <a:buFont typeface="Arial" panose="020B0604020202020204" pitchFamily="34" charset="0"/>
              <a:buChar char="•"/>
            </a:pPr>
            <a:r>
              <a:rPr lang="en-US" b="1" dirty="0"/>
              <a:t>Top Performer:</a:t>
            </a:r>
            <a:r>
              <a:rPr lang="en-US" dirty="0"/>
              <a:t> Employee 4 achieved the highest total sales (</a:t>
            </a:r>
            <a:r>
              <a:rPr lang="en-US" b="1" dirty="0"/>
              <a:t>$250.19K</a:t>
            </a:r>
            <a:r>
              <a:rPr lang="en-US" dirty="0"/>
              <a:t>) and a strong order volume (</a:t>
            </a:r>
            <a:r>
              <a:rPr lang="en-US" b="1" dirty="0"/>
              <a:t>156 orders</a:t>
            </a:r>
            <a:r>
              <a:rPr lang="en-US" dirty="0"/>
              <a:t>).</a:t>
            </a:r>
          </a:p>
          <a:p>
            <a:pPr>
              <a:buFont typeface="Arial" panose="020B0604020202020204" pitchFamily="34" charset="0"/>
              <a:buChar char="•"/>
            </a:pPr>
            <a:r>
              <a:rPr lang="en-US" b="1" dirty="0"/>
              <a:t>High Order Volume:</a:t>
            </a:r>
            <a:r>
              <a:rPr lang="en-US" dirty="0"/>
              <a:t> Employee 9 processed the highest number of orders (</a:t>
            </a:r>
            <a:r>
              <a:rPr lang="en-US" b="1" dirty="0"/>
              <a:t>443 orders</a:t>
            </a:r>
            <a:r>
              <a:rPr lang="en-US" dirty="0"/>
              <a:t>) but had relatively lower total sales (</a:t>
            </a:r>
            <a:r>
              <a:rPr lang="en-US" b="1" dirty="0"/>
              <a:t>$82.96K</a:t>
            </a:r>
            <a:r>
              <a:rPr lang="en-US" dirty="0"/>
              <a:t>), indicating lower-value transactions.</a:t>
            </a:r>
          </a:p>
          <a:p>
            <a:pPr>
              <a:buFont typeface="Arial" panose="020B0604020202020204" pitchFamily="34" charset="0"/>
              <a:buChar char="•"/>
            </a:pPr>
            <a:r>
              <a:rPr lang="en-US" b="1" dirty="0"/>
              <a:t>Highest Average Order Value:</a:t>
            </a:r>
            <a:r>
              <a:rPr lang="en-US" dirty="0"/>
              <a:t> Employee 7 had the highest </a:t>
            </a:r>
            <a:r>
              <a:rPr lang="en-US" b="1" dirty="0"/>
              <a:t>average order value</a:t>
            </a:r>
            <a:r>
              <a:rPr lang="en-US" dirty="0"/>
              <a:t> (</a:t>
            </a:r>
            <a:r>
              <a:rPr lang="en-US" b="1" dirty="0"/>
              <a:t>$1.96K</a:t>
            </a:r>
            <a:r>
              <a:rPr lang="en-US" dirty="0"/>
              <a:t>), showing efficiency in high-value sales.</a:t>
            </a:r>
          </a:p>
          <a:p>
            <a:pPr>
              <a:buFont typeface="Arial" panose="020B0604020202020204" pitchFamily="34" charset="0"/>
              <a:buChar char="•"/>
            </a:pPr>
            <a:r>
              <a:rPr lang="en-US" b="1" dirty="0"/>
              <a:t>Lowest Sales &amp; Orders:</a:t>
            </a:r>
            <a:r>
              <a:rPr lang="en-US" dirty="0"/>
              <a:t> Employee 5 had the lowest total sales (</a:t>
            </a:r>
            <a:r>
              <a:rPr lang="en-US" b="1" dirty="0"/>
              <a:t>$75.57K</a:t>
            </a:r>
            <a:r>
              <a:rPr lang="en-US" dirty="0"/>
              <a:t>) and the lowest number of orders (</a:t>
            </a:r>
            <a:r>
              <a:rPr lang="en-US" b="1" dirty="0"/>
              <a:t>42 orders</a:t>
            </a:r>
            <a:r>
              <a:rPr lang="en-US" dirty="0"/>
              <a:t>), suggesting room for improvement.</a:t>
            </a:r>
          </a:p>
          <a:p>
            <a:r>
              <a:rPr lang="en-US" dirty="0"/>
              <a:t>Overall, some employees excel in sales volume, while others generate higher-value transactions. Optimizing sales strategies based on individual performance can enhance overall productivity.</a:t>
            </a:r>
          </a:p>
          <a:p>
            <a:endParaRPr lang="en-IN" dirty="0"/>
          </a:p>
        </p:txBody>
      </p:sp>
      <p:sp>
        <p:nvSpPr>
          <p:cNvPr id="7" name="TextBox 6">
            <a:extLst>
              <a:ext uri="{FF2B5EF4-FFF2-40B4-BE49-F238E27FC236}">
                <a16:creationId xmlns:a16="http://schemas.microsoft.com/office/drawing/2014/main" id="{84DEF54E-3A4B-1D0F-FA3B-4C88B58D8CAE}"/>
              </a:ext>
            </a:extLst>
          </p:cNvPr>
          <p:cNvSpPr txBox="1"/>
          <p:nvPr/>
        </p:nvSpPr>
        <p:spPr>
          <a:xfrm>
            <a:off x="5388078" y="547555"/>
            <a:ext cx="6381134"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Can we visualize employee performance ratings or KPIs using a radar chart or bullet graph?</a:t>
            </a:r>
          </a:p>
          <a:p>
            <a:endParaRPr lang="en-IN" sz="2000" dirty="0">
              <a:solidFill>
                <a:schemeClr val="accent3">
                  <a:lumMod val="40000"/>
                  <a:lumOff val="60000"/>
                </a:schemeClr>
              </a:solidFill>
            </a:endParaRPr>
          </a:p>
        </p:txBody>
      </p:sp>
    </p:spTree>
    <p:extLst>
      <p:ext uri="{BB962C8B-B14F-4D97-AF65-F5344CB8AC3E}">
        <p14:creationId xmlns:p14="http://schemas.microsoft.com/office/powerpoint/2010/main" val="10675679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1395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A368AC-FF4C-4876-6B49-6360376230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81" y="1979524"/>
            <a:ext cx="4155277" cy="2372056"/>
          </a:xfrm>
        </p:spPr>
      </p:pic>
      <p:sp>
        <p:nvSpPr>
          <p:cNvPr id="7" name="TextBox 6">
            <a:extLst>
              <a:ext uri="{FF2B5EF4-FFF2-40B4-BE49-F238E27FC236}">
                <a16:creationId xmlns:a16="http://schemas.microsoft.com/office/drawing/2014/main" id="{35283A43-1132-3B47-EFCE-AB3C172C349B}"/>
              </a:ext>
            </a:extLst>
          </p:cNvPr>
          <p:cNvSpPr txBox="1"/>
          <p:nvPr/>
        </p:nvSpPr>
        <p:spPr>
          <a:xfrm>
            <a:off x="5014452" y="648929"/>
            <a:ext cx="6853083"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What is the distribution of product ratings or reviews? Can we create a histogram or stacked bar chart to visualize it?</a:t>
            </a:r>
          </a:p>
          <a:p>
            <a:endParaRPr lang="en-IN" sz="2000" dirty="0">
              <a:solidFill>
                <a:schemeClr val="accent3">
                  <a:lumMod val="40000"/>
                  <a:lumOff val="60000"/>
                </a:schemeClr>
              </a:solidFill>
            </a:endParaRPr>
          </a:p>
        </p:txBody>
      </p:sp>
      <p:sp>
        <p:nvSpPr>
          <p:cNvPr id="9" name="TextBox 8">
            <a:extLst>
              <a:ext uri="{FF2B5EF4-FFF2-40B4-BE49-F238E27FC236}">
                <a16:creationId xmlns:a16="http://schemas.microsoft.com/office/drawing/2014/main" id="{556AA995-E331-6C35-1644-6F5B4234B4B7}"/>
              </a:ext>
            </a:extLst>
          </p:cNvPr>
          <p:cNvSpPr txBox="1"/>
          <p:nvPr/>
        </p:nvSpPr>
        <p:spPr>
          <a:xfrm>
            <a:off x="4680156" y="1759974"/>
            <a:ext cx="7321264" cy="2585323"/>
          </a:xfrm>
          <a:prstGeom prst="rect">
            <a:avLst/>
          </a:prstGeom>
          <a:noFill/>
        </p:spPr>
        <p:txBody>
          <a:bodyPr wrap="square" rtlCol="0">
            <a:spAutoFit/>
          </a:bodyPr>
          <a:lstStyle/>
          <a:p>
            <a:r>
              <a:rPr lang="en-US" b="1" dirty="0"/>
              <a:t>Conclusion:</a:t>
            </a:r>
          </a:p>
          <a:p>
            <a:r>
              <a:rPr lang="en-US" dirty="0"/>
              <a:t>The visualization shows the </a:t>
            </a:r>
            <a:r>
              <a:rPr lang="en-US" b="1" dirty="0"/>
              <a:t>total sales volume and revenue distribution across different product categories</a:t>
            </a:r>
            <a:r>
              <a:rPr lang="en-US" dirty="0"/>
              <a:t>. Beverages, dairy products, and confections have significant contributions, with multiple products contributing to sales in each category. The sales are </a:t>
            </a:r>
            <a:r>
              <a:rPr lang="en-US" b="1" dirty="0"/>
              <a:t>diversified across various product names</a:t>
            </a:r>
            <a:r>
              <a:rPr lang="en-US" dirty="0"/>
              <a:t>, indicating a broad range of customer preferences. The highest sales volumes are seen in </a:t>
            </a:r>
            <a:r>
              <a:rPr lang="en-US" b="1" dirty="0"/>
              <a:t>dairy products and beverages</a:t>
            </a:r>
            <a:r>
              <a:rPr lang="en-US" dirty="0"/>
              <a:t>, suggesting they are the most popular categories.</a:t>
            </a:r>
          </a:p>
          <a:p>
            <a:endParaRPr lang="en-IN" dirty="0"/>
          </a:p>
        </p:txBody>
      </p:sp>
    </p:spTree>
    <p:extLst>
      <p:ext uri="{BB962C8B-B14F-4D97-AF65-F5344CB8AC3E}">
        <p14:creationId xmlns:p14="http://schemas.microsoft.com/office/powerpoint/2010/main" val="28232859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8AFB-1B6E-87E5-9099-8722576261A6}"/>
              </a:ext>
            </a:extLst>
          </p:cNvPr>
          <p:cNvSpPr>
            <a:spLocks noGrp="1"/>
          </p:cNvSpPr>
          <p:nvPr>
            <p:ph type="title"/>
          </p:nvPr>
        </p:nvSpPr>
        <p:spPr>
          <a:xfrm>
            <a:off x="0" y="1"/>
            <a:ext cx="12192000" cy="6858000"/>
          </a:xfrm>
        </p:spPr>
        <p:txBody>
          <a:bodyPr>
            <a:normAutofit/>
          </a:bodyPr>
          <a:lstStyle/>
          <a:p>
            <a:r>
              <a:rPr lang="en-US" sz="2800" dirty="0">
                <a:highlight>
                  <a:srgbClr val="800000"/>
                </a:highlight>
              </a:rPr>
              <a:t>Sales Analysis                     </a:t>
            </a:r>
            <a:br>
              <a:rPr lang="en-US" sz="2800" dirty="0">
                <a:highlight>
                  <a:srgbClr val="800000"/>
                </a:highlight>
              </a:rPr>
            </a:br>
            <a:br>
              <a:rPr lang="en-US" sz="2800" dirty="0"/>
            </a:br>
            <a:r>
              <a:rPr lang="en-US" sz="2800" dirty="0">
                <a:highlight>
                  <a:srgbClr val="800000"/>
                </a:highlight>
                <a:hlinkClick r:id="rId2" action="ppaction://hlinksldjump"/>
              </a:rPr>
              <a:t>Customer Analysis</a:t>
            </a:r>
            <a:br>
              <a:rPr lang="en-US" sz="2800" dirty="0"/>
            </a:br>
            <a:br>
              <a:rPr lang="en-US" sz="2800" dirty="0"/>
            </a:br>
            <a:r>
              <a:rPr lang="en-US" sz="2800" dirty="0">
                <a:highlight>
                  <a:srgbClr val="800000"/>
                </a:highlight>
                <a:hlinkClick r:id="rId3" action="ppaction://hlinksldjump"/>
              </a:rPr>
              <a:t>Order Analysis</a:t>
            </a:r>
            <a:br>
              <a:rPr lang="en-US" sz="2800" dirty="0"/>
            </a:br>
            <a:br>
              <a:rPr lang="en-US" sz="2800" dirty="0"/>
            </a:br>
            <a:r>
              <a:rPr lang="en-US" sz="2800" dirty="0">
                <a:highlight>
                  <a:srgbClr val="800000"/>
                </a:highlight>
                <a:hlinkClick r:id="rId4" action="ppaction://hlinksldjump"/>
              </a:rPr>
              <a:t>Employees Analysis </a:t>
            </a:r>
            <a:br>
              <a:rPr lang="en-US" sz="2800" dirty="0"/>
            </a:br>
            <a:br>
              <a:rPr lang="en-US" sz="2800" dirty="0">
                <a:highlight>
                  <a:srgbClr val="800000"/>
                </a:highlight>
              </a:rPr>
            </a:br>
            <a:r>
              <a:rPr lang="en-US" sz="2800" dirty="0">
                <a:highlight>
                  <a:srgbClr val="800000"/>
                </a:highlight>
                <a:hlinkClick r:id="rId5" action="ppaction://hlinksldjump"/>
              </a:rPr>
              <a:t>Product Analysis</a:t>
            </a:r>
            <a:br>
              <a:rPr lang="en-US" sz="2800" dirty="0"/>
            </a:br>
            <a:br>
              <a:rPr lang="en-US" sz="2800" dirty="0"/>
            </a:br>
            <a:r>
              <a:rPr lang="en-US" sz="2800" dirty="0">
                <a:highlight>
                  <a:srgbClr val="800000"/>
                </a:highlight>
                <a:hlinkClick r:id="rId6" action="ppaction://hlinksldjump"/>
              </a:rPr>
              <a:t>Supplier Analysis</a:t>
            </a:r>
            <a:br>
              <a:rPr lang="en-US" sz="2800" dirty="0"/>
            </a:br>
            <a:br>
              <a:rPr lang="en-US" sz="2800" dirty="0"/>
            </a:br>
            <a:r>
              <a:rPr lang="en-US" sz="2800" dirty="0">
                <a:highlight>
                  <a:srgbClr val="800000"/>
                </a:highlight>
                <a:hlinkClick r:id="rId7" action="ppaction://hlinksldjump"/>
              </a:rPr>
              <a:t>Dashboard</a:t>
            </a:r>
            <a:br>
              <a:rPr lang="en-US" sz="2800" dirty="0"/>
            </a:br>
            <a:endParaRPr lang="en-IN" sz="2800" dirty="0"/>
          </a:p>
        </p:txBody>
      </p:sp>
      <p:sp>
        <p:nvSpPr>
          <p:cNvPr id="6" name="TextBox 5">
            <a:extLst>
              <a:ext uri="{FF2B5EF4-FFF2-40B4-BE49-F238E27FC236}">
                <a16:creationId xmlns:a16="http://schemas.microsoft.com/office/drawing/2014/main" id="{1BFD73B8-EEBE-8DFA-124B-6B14B92A6BAE}"/>
              </a:ext>
            </a:extLst>
          </p:cNvPr>
          <p:cNvSpPr txBox="1"/>
          <p:nvPr/>
        </p:nvSpPr>
        <p:spPr>
          <a:xfrm>
            <a:off x="2910348" y="-1"/>
            <a:ext cx="9281652" cy="6278642"/>
          </a:xfrm>
          <a:prstGeom prst="rect">
            <a:avLst/>
          </a:prstGeom>
          <a:noFill/>
        </p:spPr>
        <p:txBody>
          <a:bodyPr wrap="square" rtlCol="0">
            <a:spAutoFit/>
          </a:bodyPr>
          <a:lstStyle/>
          <a:p>
            <a:pPr algn="l"/>
            <a:r>
              <a:rPr lang="en-US" sz="1300" b="1" i="0" dirty="0">
                <a:effectLst/>
                <a:latin typeface="Segoe UI" panose="020B0502040204020203" pitchFamily="34" charset="0"/>
              </a:rPr>
              <a:t>📊 Valuable Insights:</a:t>
            </a: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The Power BI dashboard using the Northwind database provides valuable insights into the company’s sales performance, customer behavior, and operational efficiency. It presents data-driven analytics on orders, products, and suppliers, enabling stakeholders to gain a deeper understanding of key business trends, best-selling products, and revenue growth strategies.</a:t>
            </a:r>
            <a:endParaRPr lang="en-US" sz="1300" b="0" i="0" dirty="0">
              <a:effectLst/>
              <a:latin typeface="Segoe UI" panose="020B0502040204020203" pitchFamily="34" charset="0"/>
            </a:endParaRPr>
          </a:p>
          <a:p>
            <a:pPr algn="l"/>
            <a:br>
              <a:rPr lang="en-US" sz="1300" b="0" i="0" dirty="0">
                <a:effectLst/>
                <a:latin typeface="Segoe UI" panose="020B0502040204020203" pitchFamily="34" charset="0"/>
              </a:rPr>
            </a:b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 Improvement Focus:</a:t>
            </a: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The dashboard helps Northwind Traders identify areas for improvement by analyzing order trends, shipping efficiency, and supplier performance. By evaluating sales patterns and customer demand, the company can refine its pricing strategy, optimize inventory management, and enhance supplier relationships to improve overall business performance.</a:t>
            </a:r>
            <a:endParaRPr lang="en-US" sz="1300" b="0" i="0" dirty="0">
              <a:effectLst/>
              <a:latin typeface="Segoe UI" panose="020B0502040204020203" pitchFamily="34" charset="0"/>
            </a:endParaRPr>
          </a:p>
          <a:p>
            <a:pPr algn="l"/>
            <a:br>
              <a:rPr lang="en-US" sz="1300" b="0" i="0" dirty="0">
                <a:effectLst/>
                <a:latin typeface="Segoe UI" panose="020B0502040204020203" pitchFamily="34" charset="0"/>
              </a:rPr>
            </a:b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 Evaluation of Effectiveness:</a:t>
            </a: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This dashboard enables the assessment of the company’s sales effectiveness by analyzing revenue distribution, customer segmentation, and employee contributions. It helps measure the impact of shipping partners, discount strategies, and regional sales trends, allowing the company to make data-driven decisions to maximize profitability.</a:t>
            </a:r>
            <a:endParaRPr lang="en-US" sz="1300" b="0" i="0" dirty="0">
              <a:effectLst/>
              <a:latin typeface="Segoe UI" panose="020B0502040204020203" pitchFamily="34" charset="0"/>
            </a:endParaRPr>
          </a:p>
          <a:p>
            <a:pPr algn="l"/>
            <a:br>
              <a:rPr lang="en-US" sz="1300" b="0" i="0" dirty="0">
                <a:effectLst/>
                <a:latin typeface="Segoe UI" panose="020B0502040204020203" pitchFamily="34" charset="0"/>
              </a:rPr>
            </a:b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 Trend Identification:</a:t>
            </a: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Using historical sales data and customer purchase behaviors, the dashboard identifies trends in product sales, seasonal demand fluctuations, and regional sales differences. It enables the company to anticipate market demand, adjust inventory levels accordingly, and optimize supply chain strategies for better forecasting.</a:t>
            </a:r>
            <a:endParaRPr lang="en-US" sz="1300" b="0" i="0" dirty="0">
              <a:effectLst/>
              <a:latin typeface="Segoe UI" panose="020B0502040204020203" pitchFamily="34" charset="0"/>
            </a:endParaRPr>
          </a:p>
          <a:p>
            <a:pPr algn="l"/>
            <a:br>
              <a:rPr lang="en-US" sz="1300" b="0" i="0" dirty="0">
                <a:effectLst/>
                <a:latin typeface="Segoe UI" panose="020B0502040204020203" pitchFamily="34" charset="0"/>
              </a:rPr>
            </a:b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 Comprehensive Understanding:</a:t>
            </a:r>
            <a:endParaRPr lang="en-US" sz="1300" b="0" i="0" dirty="0">
              <a:effectLst/>
              <a:latin typeface="Segoe UI" panose="020B0502040204020203" pitchFamily="34" charset="0"/>
            </a:endParaRPr>
          </a:p>
          <a:p>
            <a:pPr algn="l"/>
            <a:r>
              <a:rPr lang="en-US" sz="1300" b="1" i="0" dirty="0">
                <a:effectLst/>
                <a:latin typeface="Segoe UI" panose="020B0502040204020203" pitchFamily="34" charset="0"/>
              </a:rPr>
              <a:t>The Power BI dashboard offers a complete overview of Northwind Traders’ business operations. By consolidating sales, customer, and supplier data into a centralized platform, stakeholders can make informed decisions, enhance customer relationships, and develop a strategic roadmap for sustainable growth.</a:t>
            </a:r>
            <a:endParaRPr lang="en-US" sz="1300" b="0" i="0" dirty="0">
              <a:effectLst/>
              <a:latin typeface="Segoe UI" panose="020B0502040204020203" pitchFamily="34" charset="0"/>
            </a:endParaRPr>
          </a:p>
          <a:p>
            <a:endParaRPr lang="en-IN" sz="1200" dirty="0"/>
          </a:p>
        </p:txBody>
      </p:sp>
    </p:spTree>
    <p:extLst>
      <p:ext uri="{BB962C8B-B14F-4D97-AF65-F5344CB8AC3E}">
        <p14:creationId xmlns:p14="http://schemas.microsoft.com/office/powerpoint/2010/main" val="29671361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C4053-0C9F-9BE5-1F92-9E41D07F2A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477" y="1974281"/>
            <a:ext cx="4274355" cy="2657846"/>
          </a:xfrm>
        </p:spPr>
      </p:pic>
      <p:sp>
        <p:nvSpPr>
          <p:cNvPr id="7" name="TextBox 6">
            <a:extLst>
              <a:ext uri="{FF2B5EF4-FFF2-40B4-BE49-F238E27FC236}">
                <a16:creationId xmlns:a16="http://schemas.microsoft.com/office/drawing/2014/main" id="{02F2D970-C23E-F316-69EE-CC43A648C035}"/>
              </a:ext>
            </a:extLst>
          </p:cNvPr>
          <p:cNvSpPr txBox="1"/>
          <p:nvPr/>
        </p:nvSpPr>
        <p:spPr>
          <a:xfrm>
            <a:off x="5348748" y="865238"/>
            <a:ext cx="6548284" cy="1323439"/>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How does the sales volume vary across different product categories? Can we create a bar chart or </a:t>
            </a:r>
            <a:r>
              <a:rPr lang="en-US" sz="2000" b="0" i="0" dirty="0" err="1">
                <a:solidFill>
                  <a:schemeClr val="accent3">
                    <a:lumMod val="40000"/>
                    <a:lumOff val="60000"/>
                  </a:schemeClr>
                </a:solidFill>
                <a:effectLst/>
                <a:latin typeface="Plus Jakarta Sans"/>
              </a:rPr>
              <a:t>treemap</a:t>
            </a:r>
            <a:r>
              <a:rPr lang="en-US" sz="2000" b="0" i="0" dirty="0">
                <a:solidFill>
                  <a:schemeClr val="accent3">
                    <a:lumMod val="40000"/>
                    <a:lumOff val="60000"/>
                  </a:schemeClr>
                </a:solidFill>
                <a:effectLst/>
                <a:latin typeface="Plus Jakarta Sans"/>
              </a:rPr>
              <a:t> to display it?</a:t>
            </a:r>
          </a:p>
          <a:p>
            <a:endParaRPr lang="en-IN" sz="2000" dirty="0">
              <a:solidFill>
                <a:schemeClr val="accent3">
                  <a:lumMod val="40000"/>
                  <a:lumOff val="60000"/>
                </a:schemeClr>
              </a:solidFill>
            </a:endParaRPr>
          </a:p>
        </p:txBody>
      </p:sp>
      <p:sp>
        <p:nvSpPr>
          <p:cNvPr id="9" name="TextBox 8">
            <a:extLst>
              <a:ext uri="{FF2B5EF4-FFF2-40B4-BE49-F238E27FC236}">
                <a16:creationId xmlns:a16="http://schemas.microsoft.com/office/drawing/2014/main" id="{A8044982-8D3B-24F3-1B42-741A64B96FA0}"/>
              </a:ext>
            </a:extLst>
          </p:cNvPr>
          <p:cNvSpPr txBox="1"/>
          <p:nvPr/>
        </p:nvSpPr>
        <p:spPr>
          <a:xfrm>
            <a:off x="5169091" y="1974281"/>
            <a:ext cx="6715432" cy="2862322"/>
          </a:xfrm>
          <a:prstGeom prst="rect">
            <a:avLst/>
          </a:prstGeom>
          <a:noFill/>
        </p:spPr>
        <p:txBody>
          <a:bodyPr wrap="square" rtlCol="0">
            <a:spAutoFit/>
          </a:bodyPr>
          <a:lstStyle/>
          <a:p>
            <a:r>
              <a:rPr lang="en-US" b="1" dirty="0"/>
              <a:t>Conclusion:</a:t>
            </a:r>
          </a:p>
          <a:p>
            <a:r>
              <a:rPr lang="en-US" dirty="0"/>
              <a:t>The </a:t>
            </a:r>
            <a:r>
              <a:rPr lang="en-US" dirty="0" err="1"/>
              <a:t>treemap</a:t>
            </a:r>
            <a:r>
              <a:rPr lang="en-US" dirty="0"/>
              <a:t> visualization effectively represents </a:t>
            </a:r>
            <a:r>
              <a:rPr lang="en-US" b="1" dirty="0"/>
              <a:t>sales volume distribution across product categories</a:t>
            </a:r>
            <a:r>
              <a:rPr lang="en-US" dirty="0"/>
              <a:t>. </a:t>
            </a:r>
            <a:r>
              <a:rPr lang="en-US" b="1" dirty="0"/>
              <a:t>Beverages, dairy products, and confections</a:t>
            </a:r>
            <a:r>
              <a:rPr lang="en-US" dirty="0"/>
              <a:t> appear to have the highest sales volume, indicating their strong market demand. </a:t>
            </a:r>
            <a:r>
              <a:rPr lang="en-US" b="1" dirty="0"/>
              <a:t>Seafood, condiments, grains/cereals, meat/poultry, and produce</a:t>
            </a:r>
            <a:r>
              <a:rPr lang="en-US" dirty="0"/>
              <a:t> contribute relatively less but still hold a significant share. This visualization helps in understanding which product categories are driving the most sales, aiding in inventory and sales strategy decisions.</a:t>
            </a:r>
          </a:p>
          <a:p>
            <a:endParaRPr lang="en-IN" dirty="0"/>
          </a:p>
        </p:txBody>
      </p:sp>
    </p:spTree>
    <p:extLst>
      <p:ext uri="{BB962C8B-B14F-4D97-AF65-F5344CB8AC3E}">
        <p14:creationId xmlns:p14="http://schemas.microsoft.com/office/powerpoint/2010/main" val="3556332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37ABCE-B33D-DEAB-33B5-54F2D6615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348" y="2417213"/>
            <a:ext cx="4024182" cy="2381582"/>
          </a:xfrm>
        </p:spPr>
      </p:pic>
      <p:sp>
        <p:nvSpPr>
          <p:cNvPr id="7" name="TextBox 6">
            <a:extLst>
              <a:ext uri="{FF2B5EF4-FFF2-40B4-BE49-F238E27FC236}">
                <a16:creationId xmlns:a16="http://schemas.microsoft.com/office/drawing/2014/main" id="{361054A7-9C92-3807-1C8F-50962E03CCC1}"/>
              </a:ext>
            </a:extLst>
          </p:cNvPr>
          <p:cNvSpPr txBox="1"/>
          <p:nvPr/>
        </p:nvSpPr>
        <p:spPr>
          <a:xfrm>
            <a:off x="4866967" y="875071"/>
            <a:ext cx="6980904"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Can we visualize the pricing distribution of products using a box plot or violin plot?</a:t>
            </a:r>
          </a:p>
          <a:p>
            <a:endParaRPr lang="en-IN" sz="2000" dirty="0">
              <a:solidFill>
                <a:schemeClr val="accent3">
                  <a:lumMod val="40000"/>
                  <a:lumOff val="60000"/>
                </a:schemeClr>
              </a:solidFill>
            </a:endParaRPr>
          </a:p>
        </p:txBody>
      </p:sp>
      <p:sp>
        <p:nvSpPr>
          <p:cNvPr id="9" name="TextBox 8">
            <a:extLst>
              <a:ext uri="{FF2B5EF4-FFF2-40B4-BE49-F238E27FC236}">
                <a16:creationId xmlns:a16="http://schemas.microsoft.com/office/drawing/2014/main" id="{16C48E97-71EE-4E57-0ACF-F4D8AC24A2CF}"/>
              </a:ext>
            </a:extLst>
          </p:cNvPr>
          <p:cNvSpPr txBox="1"/>
          <p:nvPr/>
        </p:nvSpPr>
        <p:spPr>
          <a:xfrm>
            <a:off x="4866967" y="1833717"/>
            <a:ext cx="6980904" cy="2308324"/>
          </a:xfrm>
          <a:prstGeom prst="rect">
            <a:avLst/>
          </a:prstGeom>
          <a:noFill/>
        </p:spPr>
        <p:txBody>
          <a:bodyPr wrap="square" rtlCol="0">
            <a:spAutoFit/>
          </a:bodyPr>
          <a:lstStyle/>
          <a:p>
            <a:r>
              <a:rPr lang="en-US" b="1" dirty="0"/>
              <a:t>Conclusion:</a:t>
            </a:r>
          </a:p>
          <a:p>
            <a:r>
              <a:rPr lang="en-US" dirty="0"/>
              <a:t>The histogram visualization shows that the </a:t>
            </a:r>
            <a:r>
              <a:rPr lang="en-US" b="1" dirty="0"/>
              <a:t>majority of products have lower unit prices</a:t>
            </a:r>
            <a:r>
              <a:rPr lang="en-US" dirty="0"/>
              <a:t>, with a high concentration below </a:t>
            </a:r>
            <a:r>
              <a:rPr lang="en-US" b="1" dirty="0"/>
              <a:t>50 units</a:t>
            </a:r>
            <a:r>
              <a:rPr lang="en-US" dirty="0"/>
              <a:t>. As the price increases, the number of products decreases significantly, indicating that </a:t>
            </a:r>
            <a:r>
              <a:rPr lang="en-US" b="1" dirty="0"/>
              <a:t>higher-priced products are less common</a:t>
            </a:r>
            <a:r>
              <a:rPr lang="en-US" dirty="0"/>
              <a:t>. There are a few outliers with prices exceeding </a:t>
            </a:r>
            <a:r>
              <a:rPr lang="en-US" b="1" dirty="0"/>
              <a:t>200 units</a:t>
            </a:r>
            <a:r>
              <a:rPr lang="en-US" dirty="0"/>
              <a:t>, suggesting a small segment of premium-priced products.</a:t>
            </a:r>
          </a:p>
          <a:p>
            <a:endParaRPr lang="en-IN" dirty="0"/>
          </a:p>
        </p:txBody>
      </p:sp>
    </p:spTree>
    <p:extLst>
      <p:ext uri="{BB962C8B-B14F-4D97-AF65-F5344CB8AC3E}">
        <p14:creationId xmlns:p14="http://schemas.microsoft.com/office/powerpoint/2010/main" val="27232101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633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0BB963-FCC8-3221-9C96-C4E5E87897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416" y="2070156"/>
            <a:ext cx="3753374" cy="2505425"/>
          </a:xfrm>
        </p:spPr>
      </p:pic>
      <p:sp>
        <p:nvSpPr>
          <p:cNvPr id="7" name="TextBox 6">
            <a:extLst>
              <a:ext uri="{FF2B5EF4-FFF2-40B4-BE49-F238E27FC236}">
                <a16:creationId xmlns:a16="http://schemas.microsoft.com/office/drawing/2014/main" id="{4F1AB9E3-2A2A-6283-FB38-3B3CC2D63BFF}"/>
              </a:ext>
            </a:extLst>
          </p:cNvPr>
          <p:cNvSpPr txBox="1"/>
          <p:nvPr/>
        </p:nvSpPr>
        <p:spPr>
          <a:xfrm>
            <a:off x="4581832" y="639097"/>
            <a:ext cx="6990736"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What is the distribution of supplier ratings or performance metrics? Can we create a bar chart or radar chart to visualize it?</a:t>
            </a:r>
          </a:p>
          <a:p>
            <a:endParaRPr lang="en-IN" sz="2000" dirty="0">
              <a:solidFill>
                <a:schemeClr val="accent3">
                  <a:lumMod val="40000"/>
                  <a:lumOff val="60000"/>
                </a:schemeClr>
              </a:solidFill>
            </a:endParaRPr>
          </a:p>
        </p:txBody>
      </p:sp>
      <p:sp>
        <p:nvSpPr>
          <p:cNvPr id="9" name="TextBox 8">
            <a:extLst>
              <a:ext uri="{FF2B5EF4-FFF2-40B4-BE49-F238E27FC236}">
                <a16:creationId xmlns:a16="http://schemas.microsoft.com/office/drawing/2014/main" id="{DA47ADC9-60BA-1DE5-285F-0EC8BFA46884}"/>
              </a:ext>
            </a:extLst>
          </p:cNvPr>
          <p:cNvSpPr txBox="1"/>
          <p:nvPr/>
        </p:nvSpPr>
        <p:spPr>
          <a:xfrm>
            <a:off x="4581832" y="1681316"/>
            <a:ext cx="7382752" cy="2031325"/>
          </a:xfrm>
          <a:prstGeom prst="rect">
            <a:avLst/>
          </a:prstGeom>
          <a:noFill/>
        </p:spPr>
        <p:txBody>
          <a:bodyPr wrap="square" rtlCol="0">
            <a:spAutoFit/>
          </a:bodyPr>
          <a:lstStyle/>
          <a:p>
            <a:r>
              <a:rPr lang="en-US" b="1" dirty="0"/>
              <a:t>Conclusion:</a:t>
            </a:r>
          </a:p>
          <a:p>
            <a:r>
              <a:rPr lang="en-US" dirty="0"/>
              <a:t>The bar chart provides insights into the </a:t>
            </a:r>
            <a:r>
              <a:rPr lang="en-US" b="1" dirty="0"/>
              <a:t>performance of suppliers</a:t>
            </a:r>
            <a:r>
              <a:rPr lang="en-US" dirty="0"/>
              <a:t> based on </a:t>
            </a:r>
            <a:r>
              <a:rPr lang="en-US" b="1" dirty="0"/>
              <a:t>total revenue, total orders, total products, and average delivery metrics</a:t>
            </a:r>
            <a:r>
              <a:rPr lang="en-US" dirty="0"/>
              <a:t>. There is a </a:t>
            </a:r>
            <a:r>
              <a:rPr lang="en-US" b="1" dirty="0"/>
              <a:t>clear variation among suppliers</a:t>
            </a:r>
            <a:r>
              <a:rPr lang="en-US" dirty="0"/>
              <a:t>, with some generating significantly higher revenue and orders compared to others. </a:t>
            </a:r>
            <a:r>
              <a:rPr lang="en-US" b="1" dirty="0"/>
              <a:t>Supplier ID 18 appears to be the highest performer</a:t>
            </a:r>
            <a:r>
              <a:rPr lang="en-US" dirty="0"/>
              <a:t>, followed by Supplier ID 12.</a:t>
            </a:r>
          </a:p>
          <a:p>
            <a:endParaRPr lang="en-IN" dirty="0"/>
          </a:p>
        </p:txBody>
      </p:sp>
    </p:spTree>
    <p:extLst>
      <p:ext uri="{BB962C8B-B14F-4D97-AF65-F5344CB8AC3E}">
        <p14:creationId xmlns:p14="http://schemas.microsoft.com/office/powerpoint/2010/main" val="187464989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8A2961-A535-10EF-7EEB-ECABBB34FE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860" y="1920835"/>
            <a:ext cx="4020111" cy="2391109"/>
          </a:xfrm>
        </p:spPr>
      </p:pic>
      <p:sp>
        <p:nvSpPr>
          <p:cNvPr id="6" name="TextBox 5">
            <a:extLst>
              <a:ext uri="{FF2B5EF4-FFF2-40B4-BE49-F238E27FC236}">
                <a16:creationId xmlns:a16="http://schemas.microsoft.com/office/drawing/2014/main" id="{6A35FCAA-C5B4-0F3A-46E5-56B0592A8452}"/>
              </a:ext>
            </a:extLst>
          </p:cNvPr>
          <p:cNvSpPr txBox="1"/>
          <p:nvPr/>
        </p:nvSpPr>
        <p:spPr>
          <a:xfrm>
            <a:off x="4955457" y="2113935"/>
            <a:ext cx="6955681" cy="1754326"/>
          </a:xfrm>
          <a:prstGeom prst="rect">
            <a:avLst/>
          </a:prstGeom>
          <a:noFill/>
        </p:spPr>
        <p:txBody>
          <a:bodyPr wrap="square" rtlCol="0">
            <a:spAutoFit/>
          </a:bodyPr>
          <a:lstStyle/>
          <a:p>
            <a:r>
              <a:rPr lang="en-US" b="1" dirty="0"/>
              <a:t>Conclusion:</a:t>
            </a:r>
          </a:p>
          <a:p>
            <a:r>
              <a:rPr lang="en-US" dirty="0"/>
              <a:t>The </a:t>
            </a:r>
            <a:r>
              <a:rPr lang="en-US" b="1" dirty="0"/>
              <a:t>unit price distribution</a:t>
            </a:r>
            <a:r>
              <a:rPr lang="en-US" dirty="0"/>
              <a:t> across different suppliers shows </a:t>
            </a:r>
            <a:r>
              <a:rPr lang="en-US" b="1" dirty="0"/>
              <a:t>significant variation</a:t>
            </a:r>
            <a:r>
              <a:rPr lang="en-US" dirty="0"/>
              <a:t>, with some suppliers offering products at much higher prices. </a:t>
            </a:r>
            <a:r>
              <a:rPr lang="en-US" b="1" dirty="0"/>
              <a:t>Supplier ID 18 &amp; 12 has the highest unit price</a:t>
            </a:r>
            <a:r>
              <a:rPr lang="en-US" dirty="0"/>
              <a:t> for a specific product, while most other suppliers have more balanced pricing structures.</a:t>
            </a:r>
          </a:p>
          <a:p>
            <a:endParaRPr lang="en-IN" dirty="0"/>
          </a:p>
        </p:txBody>
      </p:sp>
      <p:sp>
        <p:nvSpPr>
          <p:cNvPr id="7" name="TextBox 6">
            <a:extLst>
              <a:ext uri="{FF2B5EF4-FFF2-40B4-BE49-F238E27FC236}">
                <a16:creationId xmlns:a16="http://schemas.microsoft.com/office/drawing/2014/main" id="{B753A161-E954-E6E9-AAE8-4D6FE1C18F09}"/>
              </a:ext>
            </a:extLst>
          </p:cNvPr>
          <p:cNvSpPr txBox="1"/>
          <p:nvPr/>
        </p:nvSpPr>
        <p:spPr>
          <a:xfrm>
            <a:off x="4866966" y="898280"/>
            <a:ext cx="7044173" cy="1323439"/>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How does the cost or pricing structure vary across different suppliers? Can we create a box plot or stacked bar chart to display it?</a:t>
            </a:r>
          </a:p>
          <a:p>
            <a:endParaRPr lang="en-IN" sz="2000" dirty="0">
              <a:solidFill>
                <a:schemeClr val="accent3">
                  <a:lumMod val="40000"/>
                  <a:lumOff val="60000"/>
                </a:schemeClr>
              </a:solidFill>
            </a:endParaRPr>
          </a:p>
        </p:txBody>
      </p:sp>
    </p:spTree>
    <p:extLst>
      <p:ext uri="{BB962C8B-B14F-4D97-AF65-F5344CB8AC3E}">
        <p14:creationId xmlns:p14="http://schemas.microsoft.com/office/powerpoint/2010/main" val="6223230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6C67EC-C19E-5687-2A43-FD4A097B61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110" y="1824336"/>
            <a:ext cx="4029637" cy="2324424"/>
          </a:xfrm>
        </p:spPr>
      </p:pic>
      <p:sp>
        <p:nvSpPr>
          <p:cNvPr id="7" name="TextBox 6">
            <a:extLst>
              <a:ext uri="{FF2B5EF4-FFF2-40B4-BE49-F238E27FC236}">
                <a16:creationId xmlns:a16="http://schemas.microsoft.com/office/drawing/2014/main" id="{F6B79AE2-C156-0361-E154-F2A690E2856D}"/>
              </a:ext>
            </a:extLst>
          </p:cNvPr>
          <p:cNvSpPr txBox="1"/>
          <p:nvPr/>
        </p:nvSpPr>
        <p:spPr>
          <a:xfrm>
            <a:off x="4857135" y="619432"/>
            <a:ext cx="6607277" cy="1015663"/>
          </a:xfrm>
          <a:prstGeom prst="rect">
            <a:avLst/>
          </a:prstGeom>
          <a:noFill/>
        </p:spPr>
        <p:txBody>
          <a:bodyPr wrap="square" rtlCol="0">
            <a:spAutoFit/>
          </a:bodyPr>
          <a:lstStyle/>
          <a:p>
            <a:r>
              <a:rPr lang="en-US" sz="2000" b="0" i="0" dirty="0">
                <a:solidFill>
                  <a:schemeClr val="accent3">
                    <a:lumMod val="40000"/>
                    <a:lumOff val="60000"/>
                  </a:schemeClr>
                </a:solidFill>
                <a:effectLst/>
                <a:latin typeface="Plus Jakarta Sans"/>
              </a:rPr>
              <a:t>Can we visualize the geographical distribution of suppliers using a map or bubble chart?</a:t>
            </a:r>
          </a:p>
          <a:p>
            <a:endParaRPr lang="en-IN" sz="2000" dirty="0">
              <a:solidFill>
                <a:schemeClr val="accent3">
                  <a:lumMod val="40000"/>
                  <a:lumOff val="60000"/>
                </a:schemeClr>
              </a:solidFill>
            </a:endParaRPr>
          </a:p>
        </p:txBody>
      </p:sp>
      <p:sp>
        <p:nvSpPr>
          <p:cNvPr id="9" name="TextBox 8">
            <a:extLst>
              <a:ext uri="{FF2B5EF4-FFF2-40B4-BE49-F238E27FC236}">
                <a16:creationId xmlns:a16="http://schemas.microsoft.com/office/drawing/2014/main" id="{E749B459-BEAA-ECB2-B999-A6A21F6F3234}"/>
              </a:ext>
            </a:extLst>
          </p:cNvPr>
          <p:cNvSpPr txBox="1"/>
          <p:nvPr/>
        </p:nvSpPr>
        <p:spPr>
          <a:xfrm>
            <a:off x="4925962" y="1738077"/>
            <a:ext cx="6980903" cy="2862322"/>
          </a:xfrm>
          <a:prstGeom prst="rect">
            <a:avLst/>
          </a:prstGeom>
          <a:noFill/>
        </p:spPr>
        <p:txBody>
          <a:bodyPr wrap="square" rtlCol="0">
            <a:spAutoFit/>
          </a:bodyPr>
          <a:lstStyle/>
          <a:p>
            <a:r>
              <a:rPr lang="en-US" b="1" dirty="0"/>
              <a:t>Conclusion:</a:t>
            </a:r>
          </a:p>
          <a:p>
            <a:r>
              <a:rPr lang="en-US" dirty="0"/>
              <a:t>The </a:t>
            </a:r>
            <a:r>
              <a:rPr lang="en-US" b="1" dirty="0"/>
              <a:t>supplier distribution</a:t>
            </a:r>
            <a:r>
              <a:rPr lang="en-US" dirty="0"/>
              <a:t> across the globe is </a:t>
            </a:r>
            <a:r>
              <a:rPr lang="en-US" b="1" dirty="0"/>
              <a:t>highly concentrated in Europe</a:t>
            </a:r>
            <a:r>
              <a:rPr lang="en-US" dirty="0"/>
              <a:t>, as indicated by the </a:t>
            </a:r>
            <a:r>
              <a:rPr lang="en-US" b="1" dirty="0"/>
              <a:t>larger and denser bubbles</a:t>
            </a:r>
            <a:r>
              <a:rPr lang="en-US" dirty="0"/>
              <a:t> in that region. There are also </a:t>
            </a:r>
            <a:r>
              <a:rPr lang="en-US" b="1" dirty="0"/>
              <a:t>suppliers in North America, South America, Asia, and Australia</a:t>
            </a:r>
            <a:r>
              <a:rPr lang="en-US" dirty="0"/>
              <a:t>, but they are relatively fewer.</a:t>
            </a:r>
          </a:p>
          <a:p>
            <a:r>
              <a:rPr lang="en-US" dirty="0"/>
              <a:t>The </a:t>
            </a:r>
            <a:r>
              <a:rPr lang="en-US" b="1" dirty="0"/>
              <a:t>bubble size represents the number of suppliers in a given location</a:t>
            </a:r>
            <a:r>
              <a:rPr lang="en-US" dirty="0"/>
              <a:t>, and Europe has the </a:t>
            </a:r>
            <a:r>
              <a:rPr lang="en-US" b="1" dirty="0"/>
              <a:t>highest concentration</a:t>
            </a:r>
            <a:r>
              <a:rPr lang="en-US" dirty="0"/>
              <a:t>. A </a:t>
            </a:r>
            <a:r>
              <a:rPr lang="en-US" b="1" dirty="0"/>
              <a:t>geographical heat map</a:t>
            </a:r>
            <a:r>
              <a:rPr lang="en-US" dirty="0"/>
              <a:t> or an </a:t>
            </a:r>
            <a:r>
              <a:rPr lang="en-US" b="1" dirty="0"/>
              <a:t>interactive map</a:t>
            </a:r>
            <a:r>
              <a:rPr lang="en-US" dirty="0"/>
              <a:t> would be effective in further analyzing supplier density and regional trends.</a:t>
            </a:r>
          </a:p>
          <a:p>
            <a:endParaRPr lang="en-IN" dirty="0"/>
          </a:p>
        </p:txBody>
      </p:sp>
    </p:spTree>
    <p:extLst>
      <p:ext uri="{BB962C8B-B14F-4D97-AF65-F5344CB8AC3E}">
        <p14:creationId xmlns:p14="http://schemas.microsoft.com/office/powerpoint/2010/main" val="32583212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704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2E2920-AA9A-D4AF-B6D0-28A3F6A329F4}"/>
              </a:ext>
            </a:extLst>
          </p:cNvPr>
          <p:cNvSpPr>
            <a:spLocks noGrp="1"/>
          </p:cNvSpPr>
          <p:nvPr>
            <p:ph idx="1"/>
          </p:nvPr>
        </p:nvSpPr>
        <p:spPr>
          <a:xfrm>
            <a:off x="2381864" y="2000148"/>
            <a:ext cx="8413955" cy="1428852"/>
          </a:xfrm>
        </p:spPr>
        <p:txBody>
          <a:bodyPr>
            <a:normAutofit/>
          </a:bodyPr>
          <a:lstStyle/>
          <a:p>
            <a:r>
              <a:rPr lang="en-US" sz="5400" dirty="0">
                <a:solidFill>
                  <a:schemeClr val="accent3">
                    <a:lumMod val="40000"/>
                    <a:lumOff val="60000"/>
                  </a:schemeClr>
                </a:solidFill>
              </a:rPr>
              <a:t> EDA Problem Statements</a:t>
            </a:r>
            <a:endParaRPr lang="en-IN" sz="5400" dirty="0">
              <a:solidFill>
                <a:schemeClr val="accent3">
                  <a:lumMod val="40000"/>
                  <a:lumOff val="60000"/>
                </a:schemeClr>
              </a:solidFill>
            </a:endParaRPr>
          </a:p>
        </p:txBody>
      </p:sp>
    </p:spTree>
    <p:extLst>
      <p:ext uri="{BB962C8B-B14F-4D97-AF65-F5344CB8AC3E}">
        <p14:creationId xmlns:p14="http://schemas.microsoft.com/office/powerpoint/2010/main" val="57559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303D-B652-7677-37F1-7E99C3ACCF3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2F64D40-D8B1-C6A3-1BE1-9DDEFFAC56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2408903"/>
          </a:xfrm>
        </p:spPr>
      </p:pic>
      <p:pic>
        <p:nvPicPr>
          <p:cNvPr id="7" name="Picture 6">
            <a:extLst>
              <a:ext uri="{FF2B5EF4-FFF2-40B4-BE49-F238E27FC236}">
                <a16:creationId xmlns:a16="http://schemas.microsoft.com/office/drawing/2014/main" id="{52B930DB-429D-E102-B6C3-8FAFA755DFC5}"/>
              </a:ext>
            </a:extLst>
          </p:cNvPr>
          <p:cNvPicPr>
            <a:picLocks noChangeAspect="1"/>
          </p:cNvPicPr>
          <p:nvPr/>
        </p:nvPicPr>
        <p:blipFill>
          <a:blip r:embed="rId3"/>
          <a:stretch>
            <a:fillRect/>
          </a:stretch>
        </p:blipFill>
        <p:spPr>
          <a:xfrm>
            <a:off x="0" y="2408903"/>
            <a:ext cx="12192000" cy="4449097"/>
          </a:xfrm>
          <a:prstGeom prst="rect">
            <a:avLst/>
          </a:prstGeom>
        </p:spPr>
      </p:pic>
    </p:spTree>
    <p:extLst>
      <p:ext uri="{BB962C8B-B14F-4D97-AF65-F5344CB8AC3E}">
        <p14:creationId xmlns:p14="http://schemas.microsoft.com/office/powerpoint/2010/main" val="180361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7B8B-1C2C-F5F4-5B31-D1A7FB4CDEF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62C50FC0-040C-89C3-A6FD-64EA12CC4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1799303"/>
          </a:xfrm>
        </p:spPr>
      </p:pic>
      <p:pic>
        <p:nvPicPr>
          <p:cNvPr id="7" name="Picture 6">
            <a:extLst>
              <a:ext uri="{FF2B5EF4-FFF2-40B4-BE49-F238E27FC236}">
                <a16:creationId xmlns:a16="http://schemas.microsoft.com/office/drawing/2014/main" id="{1E71E1FD-529E-316F-BA85-7D662DCA167E}"/>
              </a:ext>
            </a:extLst>
          </p:cNvPr>
          <p:cNvPicPr>
            <a:picLocks noChangeAspect="1"/>
          </p:cNvPicPr>
          <p:nvPr/>
        </p:nvPicPr>
        <p:blipFill>
          <a:blip r:embed="rId3"/>
          <a:stretch>
            <a:fillRect/>
          </a:stretch>
        </p:blipFill>
        <p:spPr>
          <a:xfrm>
            <a:off x="0" y="1826342"/>
            <a:ext cx="12192000" cy="3109451"/>
          </a:xfrm>
          <a:prstGeom prst="rect">
            <a:avLst/>
          </a:prstGeom>
        </p:spPr>
      </p:pic>
      <p:pic>
        <p:nvPicPr>
          <p:cNvPr id="9" name="Picture 8">
            <a:extLst>
              <a:ext uri="{FF2B5EF4-FFF2-40B4-BE49-F238E27FC236}">
                <a16:creationId xmlns:a16="http://schemas.microsoft.com/office/drawing/2014/main" id="{E9F4DA36-BFA9-96D0-23B0-E08A65131CC6}"/>
              </a:ext>
            </a:extLst>
          </p:cNvPr>
          <p:cNvPicPr>
            <a:picLocks noChangeAspect="1"/>
          </p:cNvPicPr>
          <p:nvPr/>
        </p:nvPicPr>
        <p:blipFill>
          <a:blip r:embed="rId4"/>
          <a:stretch>
            <a:fillRect/>
          </a:stretch>
        </p:blipFill>
        <p:spPr>
          <a:xfrm>
            <a:off x="0" y="4935793"/>
            <a:ext cx="12192000" cy="1922207"/>
          </a:xfrm>
          <a:prstGeom prst="rect">
            <a:avLst/>
          </a:prstGeom>
        </p:spPr>
      </p:pic>
    </p:spTree>
    <p:extLst>
      <p:ext uri="{BB962C8B-B14F-4D97-AF65-F5344CB8AC3E}">
        <p14:creationId xmlns:p14="http://schemas.microsoft.com/office/powerpoint/2010/main" val="4131942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846F-D1D4-3F8B-80F6-9729ECC0179A}"/>
              </a:ext>
            </a:extLst>
          </p:cNvPr>
          <p:cNvSpPr>
            <a:spLocks noGrp="1"/>
          </p:cNvSpPr>
          <p:nvPr>
            <p:ph type="title"/>
          </p:nvPr>
        </p:nvSpPr>
        <p:spPr>
          <a:xfrm>
            <a:off x="0" y="1"/>
            <a:ext cx="12192000" cy="6858000"/>
          </a:xfrm>
        </p:spPr>
        <p:txBody>
          <a:bodyPr>
            <a:normAutofit/>
          </a:bodyPr>
          <a:lstStyle/>
          <a:p>
            <a:r>
              <a:rPr lang="en-IN" sz="3200" b="1" dirty="0">
                <a:solidFill>
                  <a:schemeClr val="accent3">
                    <a:lumMod val="60000"/>
                    <a:lumOff val="40000"/>
                  </a:schemeClr>
                </a:solidFill>
              </a:rPr>
              <a:t>🎯Objective:</a:t>
            </a:r>
            <a:r>
              <a:rPr lang="en-US" sz="3200" b="1" dirty="0">
                <a:solidFill>
                  <a:schemeClr val="accent3">
                    <a:lumMod val="60000"/>
                    <a:lumOff val="40000"/>
                  </a:schemeClr>
                </a:solidFill>
              </a:rPr>
              <a:t>Analyze Northwind sales data to uncover key business insights, optimize sales strategies, and improve operational efficiency.</a:t>
            </a:r>
            <a:br>
              <a:rPr lang="en-US" sz="3200" dirty="0"/>
            </a:br>
            <a:br>
              <a:rPr lang="en-US" sz="3200" dirty="0"/>
            </a:br>
            <a:r>
              <a:rPr lang="en-IN" sz="3200" b="1" dirty="0">
                <a:solidFill>
                  <a:schemeClr val="accent3">
                    <a:lumMod val="60000"/>
                    <a:lumOff val="40000"/>
                  </a:schemeClr>
                </a:solidFill>
              </a:rPr>
              <a:t>📊 </a:t>
            </a:r>
            <a:r>
              <a:rPr lang="en-US" sz="3200" b="1" dirty="0">
                <a:solidFill>
                  <a:schemeClr val="accent3">
                    <a:lumMod val="60000"/>
                    <a:lumOff val="40000"/>
                  </a:schemeClr>
                </a:solidFill>
              </a:rPr>
              <a:t>Analysis Scope: Covers customer distribution, order trends, product sales, supplier insights, and employee performance using Power BI visualizations.</a:t>
            </a:r>
            <a:br>
              <a:rPr lang="en-US" sz="3200" dirty="0"/>
            </a:br>
            <a:br>
              <a:rPr lang="en-US" sz="3200" b="1" dirty="0">
                <a:solidFill>
                  <a:schemeClr val="accent3">
                    <a:lumMod val="60000"/>
                    <a:lumOff val="40000"/>
                  </a:schemeClr>
                </a:solidFill>
              </a:rPr>
            </a:br>
            <a:r>
              <a:rPr lang="en-US" sz="3200" b="1" dirty="0">
                <a:solidFill>
                  <a:schemeClr val="accent3">
                    <a:lumMod val="60000"/>
                    <a:lumOff val="40000"/>
                  </a:schemeClr>
                </a:solidFill>
              </a:rPr>
              <a:t>🚀 Goal: Provide actionable insights through data-driven analysis to optimize sales performance and operational efficiency.</a:t>
            </a:r>
            <a:br>
              <a:rPr lang="en-US" sz="3200" dirty="0"/>
            </a:br>
            <a:br>
              <a:rPr lang="en-US" sz="3200" dirty="0"/>
            </a:br>
            <a:br>
              <a:rPr lang="en-US" sz="3200" dirty="0"/>
            </a:br>
            <a:br>
              <a:rPr lang="en-US" sz="3200" dirty="0"/>
            </a:br>
            <a:endParaRPr lang="en-IN" sz="3200" dirty="0"/>
          </a:p>
        </p:txBody>
      </p:sp>
    </p:spTree>
    <p:extLst>
      <p:ext uri="{BB962C8B-B14F-4D97-AF65-F5344CB8AC3E}">
        <p14:creationId xmlns:p14="http://schemas.microsoft.com/office/powerpoint/2010/main" val="416873325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39FB-F25E-F34B-458F-EF66A0C9254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B3D312B9-880B-55EC-7075-689957FED273}"/>
              </a:ext>
            </a:extLst>
          </p:cNvPr>
          <p:cNvPicPr>
            <a:picLocks noGrp="1" noChangeAspect="1"/>
          </p:cNvPicPr>
          <p:nvPr>
            <p:ph idx="1"/>
          </p:nvPr>
        </p:nvPicPr>
        <p:blipFill>
          <a:blip r:embed="rId2"/>
          <a:stretch>
            <a:fillRect/>
          </a:stretch>
        </p:blipFill>
        <p:spPr>
          <a:xfrm>
            <a:off x="0" y="1825625"/>
            <a:ext cx="12192000" cy="3021678"/>
          </a:xfrm>
        </p:spPr>
      </p:pic>
      <p:pic>
        <p:nvPicPr>
          <p:cNvPr id="5" name="Picture 4">
            <a:extLst>
              <a:ext uri="{FF2B5EF4-FFF2-40B4-BE49-F238E27FC236}">
                <a16:creationId xmlns:a16="http://schemas.microsoft.com/office/drawing/2014/main" id="{1D241A92-8660-243A-B93D-0F3148C38048}"/>
              </a:ext>
            </a:extLst>
          </p:cNvPr>
          <p:cNvPicPr>
            <a:picLocks noChangeAspect="1"/>
          </p:cNvPicPr>
          <p:nvPr/>
        </p:nvPicPr>
        <p:blipFill>
          <a:blip r:embed="rId3"/>
          <a:stretch>
            <a:fillRect/>
          </a:stretch>
        </p:blipFill>
        <p:spPr>
          <a:xfrm>
            <a:off x="0" y="0"/>
            <a:ext cx="12192000" cy="1825625"/>
          </a:xfrm>
          <a:prstGeom prst="rect">
            <a:avLst/>
          </a:prstGeom>
        </p:spPr>
      </p:pic>
      <p:pic>
        <p:nvPicPr>
          <p:cNvPr id="9" name="Picture 8">
            <a:extLst>
              <a:ext uri="{FF2B5EF4-FFF2-40B4-BE49-F238E27FC236}">
                <a16:creationId xmlns:a16="http://schemas.microsoft.com/office/drawing/2014/main" id="{B54EC457-2F40-C1F3-8A18-564F3D728C80}"/>
              </a:ext>
            </a:extLst>
          </p:cNvPr>
          <p:cNvPicPr>
            <a:picLocks noChangeAspect="1"/>
          </p:cNvPicPr>
          <p:nvPr/>
        </p:nvPicPr>
        <p:blipFill>
          <a:blip r:embed="rId4"/>
          <a:stretch>
            <a:fillRect/>
          </a:stretch>
        </p:blipFill>
        <p:spPr>
          <a:xfrm>
            <a:off x="0" y="4847302"/>
            <a:ext cx="12192000" cy="1994515"/>
          </a:xfrm>
          <a:prstGeom prst="rect">
            <a:avLst/>
          </a:prstGeom>
        </p:spPr>
      </p:pic>
    </p:spTree>
    <p:extLst>
      <p:ext uri="{BB962C8B-B14F-4D97-AF65-F5344CB8AC3E}">
        <p14:creationId xmlns:p14="http://schemas.microsoft.com/office/powerpoint/2010/main" val="2286389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B152-F59D-12B4-6A14-446649FAA3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F4C3C6-7514-62C4-91E9-C277A8E78C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7CD042-7EF1-7B82-CCCF-D1E8A3373BBA}"/>
              </a:ext>
            </a:extLst>
          </p:cNvPr>
          <p:cNvPicPr>
            <a:picLocks noChangeAspect="1"/>
          </p:cNvPicPr>
          <p:nvPr/>
        </p:nvPicPr>
        <p:blipFill>
          <a:blip r:embed="rId2"/>
          <a:stretch>
            <a:fillRect/>
          </a:stretch>
        </p:blipFill>
        <p:spPr>
          <a:xfrm>
            <a:off x="0" y="0"/>
            <a:ext cx="12192000" cy="2241755"/>
          </a:xfrm>
          <a:prstGeom prst="rect">
            <a:avLst/>
          </a:prstGeom>
        </p:spPr>
      </p:pic>
      <p:pic>
        <p:nvPicPr>
          <p:cNvPr id="7" name="Picture 6">
            <a:extLst>
              <a:ext uri="{FF2B5EF4-FFF2-40B4-BE49-F238E27FC236}">
                <a16:creationId xmlns:a16="http://schemas.microsoft.com/office/drawing/2014/main" id="{8CA4C36F-3E9B-B973-42C8-A1E59D666CAF}"/>
              </a:ext>
            </a:extLst>
          </p:cNvPr>
          <p:cNvPicPr>
            <a:picLocks noChangeAspect="1"/>
          </p:cNvPicPr>
          <p:nvPr/>
        </p:nvPicPr>
        <p:blipFill>
          <a:blip r:embed="rId3"/>
          <a:stretch>
            <a:fillRect/>
          </a:stretch>
        </p:blipFill>
        <p:spPr>
          <a:xfrm>
            <a:off x="0" y="2241755"/>
            <a:ext cx="12192000" cy="2694039"/>
          </a:xfrm>
          <a:prstGeom prst="rect">
            <a:avLst/>
          </a:prstGeom>
        </p:spPr>
      </p:pic>
      <p:pic>
        <p:nvPicPr>
          <p:cNvPr id="9" name="Picture 8">
            <a:extLst>
              <a:ext uri="{FF2B5EF4-FFF2-40B4-BE49-F238E27FC236}">
                <a16:creationId xmlns:a16="http://schemas.microsoft.com/office/drawing/2014/main" id="{C401C56C-76B2-E341-E7FF-30DC73D22985}"/>
              </a:ext>
            </a:extLst>
          </p:cNvPr>
          <p:cNvPicPr>
            <a:picLocks noChangeAspect="1"/>
          </p:cNvPicPr>
          <p:nvPr/>
        </p:nvPicPr>
        <p:blipFill>
          <a:blip r:embed="rId4"/>
          <a:stretch>
            <a:fillRect/>
          </a:stretch>
        </p:blipFill>
        <p:spPr>
          <a:xfrm>
            <a:off x="0" y="4935794"/>
            <a:ext cx="12192000" cy="1922206"/>
          </a:xfrm>
          <a:prstGeom prst="rect">
            <a:avLst/>
          </a:prstGeom>
        </p:spPr>
      </p:pic>
    </p:spTree>
    <p:extLst>
      <p:ext uri="{BB962C8B-B14F-4D97-AF65-F5344CB8AC3E}">
        <p14:creationId xmlns:p14="http://schemas.microsoft.com/office/powerpoint/2010/main" val="1561114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5BD9-6F6B-160E-5596-8D625E7916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7D4E9F-D426-A771-FCFA-41A63D6048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940C2B-B050-F367-EFFF-D9321CCFEB2E}"/>
              </a:ext>
            </a:extLst>
          </p:cNvPr>
          <p:cNvPicPr>
            <a:picLocks noChangeAspect="1"/>
          </p:cNvPicPr>
          <p:nvPr/>
        </p:nvPicPr>
        <p:blipFill>
          <a:blip r:embed="rId2"/>
          <a:stretch>
            <a:fillRect/>
          </a:stretch>
        </p:blipFill>
        <p:spPr>
          <a:xfrm>
            <a:off x="0" y="1"/>
            <a:ext cx="12192000" cy="1455173"/>
          </a:xfrm>
          <a:prstGeom prst="rect">
            <a:avLst/>
          </a:prstGeom>
        </p:spPr>
      </p:pic>
      <p:pic>
        <p:nvPicPr>
          <p:cNvPr id="7" name="Picture 6">
            <a:extLst>
              <a:ext uri="{FF2B5EF4-FFF2-40B4-BE49-F238E27FC236}">
                <a16:creationId xmlns:a16="http://schemas.microsoft.com/office/drawing/2014/main" id="{460E4E4F-338C-EBF0-1AC9-CF4966FA9C9B}"/>
              </a:ext>
            </a:extLst>
          </p:cNvPr>
          <p:cNvPicPr>
            <a:picLocks noChangeAspect="1"/>
          </p:cNvPicPr>
          <p:nvPr/>
        </p:nvPicPr>
        <p:blipFill>
          <a:blip r:embed="rId3"/>
          <a:stretch>
            <a:fillRect/>
          </a:stretch>
        </p:blipFill>
        <p:spPr>
          <a:xfrm>
            <a:off x="0" y="1455175"/>
            <a:ext cx="12192000" cy="1622322"/>
          </a:xfrm>
          <a:prstGeom prst="rect">
            <a:avLst/>
          </a:prstGeom>
        </p:spPr>
      </p:pic>
      <p:pic>
        <p:nvPicPr>
          <p:cNvPr id="9" name="Picture 8">
            <a:extLst>
              <a:ext uri="{FF2B5EF4-FFF2-40B4-BE49-F238E27FC236}">
                <a16:creationId xmlns:a16="http://schemas.microsoft.com/office/drawing/2014/main" id="{80705C2D-7F4E-74EE-3AE6-791B2622DBB9}"/>
              </a:ext>
            </a:extLst>
          </p:cNvPr>
          <p:cNvPicPr>
            <a:picLocks noChangeAspect="1"/>
          </p:cNvPicPr>
          <p:nvPr/>
        </p:nvPicPr>
        <p:blipFill>
          <a:blip r:embed="rId4"/>
          <a:stretch>
            <a:fillRect/>
          </a:stretch>
        </p:blipFill>
        <p:spPr>
          <a:xfrm>
            <a:off x="9832" y="3077497"/>
            <a:ext cx="12192000" cy="3780502"/>
          </a:xfrm>
          <a:prstGeom prst="rect">
            <a:avLst/>
          </a:prstGeom>
        </p:spPr>
      </p:pic>
    </p:spTree>
    <p:extLst>
      <p:ext uri="{BB962C8B-B14F-4D97-AF65-F5344CB8AC3E}">
        <p14:creationId xmlns:p14="http://schemas.microsoft.com/office/powerpoint/2010/main" val="1562552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04E5-E1E4-D0D8-A312-833F6DF8FB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FF81F0-4534-725C-F8CC-47BA73DDDC0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E8E0B6-C3E8-0B46-1A27-0E4BCE315C9D}"/>
              </a:ext>
            </a:extLst>
          </p:cNvPr>
          <p:cNvPicPr>
            <a:picLocks noChangeAspect="1"/>
          </p:cNvPicPr>
          <p:nvPr/>
        </p:nvPicPr>
        <p:blipFill>
          <a:blip r:embed="rId2"/>
          <a:stretch>
            <a:fillRect/>
          </a:stretch>
        </p:blipFill>
        <p:spPr>
          <a:xfrm>
            <a:off x="0" y="0"/>
            <a:ext cx="12192000" cy="2064381"/>
          </a:xfrm>
          <a:prstGeom prst="rect">
            <a:avLst/>
          </a:prstGeom>
        </p:spPr>
      </p:pic>
      <p:pic>
        <p:nvPicPr>
          <p:cNvPr id="7" name="Picture 6">
            <a:extLst>
              <a:ext uri="{FF2B5EF4-FFF2-40B4-BE49-F238E27FC236}">
                <a16:creationId xmlns:a16="http://schemas.microsoft.com/office/drawing/2014/main" id="{C2DE2D92-7214-F3A2-07C9-B0B4F48EA02B}"/>
              </a:ext>
            </a:extLst>
          </p:cNvPr>
          <p:cNvPicPr>
            <a:picLocks noChangeAspect="1"/>
          </p:cNvPicPr>
          <p:nvPr/>
        </p:nvPicPr>
        <p:blipFill>
          <a:blip r:embed="rId3"/>
          <a:stretch>
            <a:fillRect/>
          </a:stretch>
        </p:blipFill>
        <p:spPr>
          <a:xfrm>
            <a:off x="0" y="2064381"/>
            <a:ext cx="12192000" cy="3444464"/>
          </a:xfrm>
          <a:prstGeom prst="rect">
            <a:avLst/>
          </a:prstGeom>
        </p:spPr>
      </p:pic>
      <p:pic>
        <p:nvPicPr>
          <p:cNvPr id="9" name="Picture 8">
            <a:extLst>
              <a:ext uri="{FF2B5EF4-FFF2-40B4-BE49-F238E27FC236}">
                <a16:creationId xmlns:a16="http://schemas.microsoft.com/office/drawing/2014/main" id="{4CC6875F-35E8-B1E2-E1CB-05AB05DC4035}"/>
              </a:ext>
            </a:extLst>
          </p:cNvPr>
          <p:cNvPicPr>
            <a:picLocks noChangeAspect="1"/>
          </p:cNvPicPr>
          <p:nvPr/>
        </p:nvPicPr>
        <p:blipFill>
          <a:blip r:embed="rId4"/>
          <a:stretch>
            <a:fillRect/>
          </a:stretch>
        </p:blipFill>
        <p:spPr>
          <a:xfrm>
            <a:off x="0" y="5508845"/>
            <a:ext cx="12192000" cy="1336236"/>
          </a:xfrm>
          <a:prstGeom prst="rect">
            <a:avLst/>
          </a:prstGeom>
        </p:spPr>
      </p:pic>
    </p:spTree>
    <p:extLst>
      <p:ext uri="{BB962C8B-B14F-4D97-AF65-F5344CB8AC3E}">
        <p14:creationId xmlns:p14="http://schemas.microsoft.com/office/powerpoint/2010/main" val="1023330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945D-C76A-0065-1BAF-A3CEE1A51A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0741FA-C825-E0D5-2277-3383CD83E0B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3A7F01-ACA8-ACC8-AD94-B6E531C5AA14}"/>
              </a:ext>
            </a:extLst>
          </p:cNvPr>
          <p:cNvPicPr>
            <a:picLocks noChangeAspect="1"/>
          </p:cNvPicPr>
          <p:nvPr/>
        </p:nvPicPr>
        <p:blipFill>
          <a:blip r:embed="rId2"/>
          <a:stretch>
            <a:fillRect/>
          </a:stretch>
        </p:blipFill>
        <p:spPr>
          <a:xfrm>
            <a:off x="0" y="1"/>
            <a:ext cx="12192000" cy="2222090"/>
          </a:xfrm>
          <a:prstGeom prst="rect">
            <a:avLst/>
          </a:prstGeom>
        </p:spPr>
      </p:pic>
      <p:pic>
        <p:nvPicPr>
          <p:cNvPr id="7" name="Picture 6">
            <a:extLst>
              <a:ext uri="{FF2B5EF4-FFF2-40B4-BE49-F238E27FC236}">
                <a16:creationId xmlns:a16="http://schemas.microsoft.com/office/drawing/2014/main" id="{0EA1892F-81E7-3AB6-714F-536420CF2EB1}"/>
              </a:ext>
            </a:extLst>
          </p:cNvPr>
          <p:cNvPicPr>
            <a:picLocks noChangeAspect="1"/>
          </p:cNvPicPr>
          <p:nvPr/>
        </p:nvPicPr>
        <p:blipFill>
          <a:blip r:embed="rId3"/>
          <a:stretch>
            <a:fillRect/>
          </a:stretch>
        </p:blipFill>
        <p:spPr>
          <a:xfrm>
            <a:off x="0" y="2222091"/>
            <a:ext cx="12192000" cy="4667122"/>
          </a:xfrm>
          <a:prstGeom prst="rect">
            <a:avLst/>
          </a:prstGeom>
        </p:spPr>
      </p:pic>
    </p:spTree>
    <p:extLst>
      <p:ext uri="{BB962C8B-B14F-4D97-AF65-F5344CB8AC3E}">
        <p14:creationId xmlns:p14="http://schemas.microsoft.com/office/powerpoint/2010/main" val="3187051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050D-B26D-A1CB-EA65-CE847E0046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543158-ACEE-2080-FBED-E690BE9C04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42BAF9-3B93-DFB0-DACE-81FC060AE2DB}"/>
              </a:ext>
            </a:extLst>
          </p:cNvPr>
          <p:cNvPicPr>
            <a:picLocks noChangeAspect="1"/>
          </p:cNvPicPr>
          <p:nvPr/>
        </p:nvPicPr>
        <p:blipFill>
          <a:blip r:embed="rId2"/>
          <a:stretch>
            <a:fillRect/>
          </a:stretch>
        </p:blipFill>
        <p:spPr>
          <a:xfrm>
            <a:off x="0" y="0"/>
            <a:ext cx="12192000" cy="2399071"/>
          </a:xfrm>
          <a:prstGeom prst="rect">
            <a:avLst/>
          </a:prstGeom>
        </p:spPr>
      </p:pic>
      <p:pic>
        <p:nvPicPr>
          <p:cNvPr id="7" name="Picture 6">
            <a:extLst>
              <a:ext uri="{FF2B5EF4-FFF2-40B4-BE49-F238E27FC236}">
                <a16:creationId xmlns:a16="http://schemas.microsoft.com/office/drawing/2014/main" id="{56D52B4A-B70A-76FC-B648-50F8AA8B0FE1}"/>
              </a:ext>
            </a:extLst>
          </p:cNvPr>
          <p:cNvPicPr>
            <a:picLocks noChangeAspect="1"/>
          </p:cNvPicPr>
          <p:nvPr/>
        </p:nvPicPr>
        <p:blipFill>
          <a:blip r:embed="rId3"/>
          <a:stretch>
            <a:fillRect/>
          </a:stretch>
        </p:blipFill>
        <p:spPr>
          <a:xfrm>
            <a:off x="0" y="2399070"/>
            <a:ext cx="12192000" cy="4458929"/>
          </a:xfrm>
          <a:prstGeom prst="rect">
            <a:avLst/>
          </a:prstGeom>
        </p:spPr>
      </p:pic>
    </p:spTree>
    <p:extLst>
      <p:ext uri="{BB962C8B-B14F-4D97-AF65-F5344CB8AC3E}">
        <p14:creationId xmlns:p14="http://schemas.microsoft.com/office/powerpoint/2010/main" val="788927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60A0-6EFD-6A63-5BD7-B186736EBE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67BF9A-E4D7-8EE6-38F8-948FF12157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7B4BA99-22B3-F2D9-0A3A-64A32FC0F019}"/>
              </a:ext>
            </a:extLst>
          </p:cNvPr>
          <p:cNvPicPr>
            <a:picLocks noChangeAspect="1"/>
          </p:cNvPicPr>
          <p:nvPr/>
        </p:nvPicPr>
        <p:blipFill>
          <a:blip r:embed="rId2"/>
          <a:stretch>
            <a:fillRect/>
          </a:stretch>
        </p:blipFill>
        <p:spPr>
          <a:xfrm>
            <a:off x="0" y="0"/>
            <a:ext cx="12192000" cy="2231923"/>
          </a:xfrm>
          <a:prstGeom prst="rect">
            <a:avLst/>
          </a:prstGeom>
        </p:spPr>
      </p:pic>
      <p:pic>
        <p:nvPicPr>
          <p:cNvPr id="7" name="Picture 6">
            <a:extLst>
              <a:ext uri="{FF2B5EF4-FFF2-40B4-BE49-F238E27FC236}">
                <a16:creationId xmlns:a16="http://schemas.microsoft.com/office/drawing/2014/main" id="{8C133388-6FCB-868E-0879-4BC7FC016673}"/>
              </a:ext>
            </a:extLst>
          </p:cNvPr>
          <p:cNvPicPr>
            <a:picLocks noChangeAspect="1"/>
          </p:cNvPicPr>
          <p:nvPr/>
        </p:nvPicPr>
        <p:blipFill>
          <a:blip r:embed="rId3"/>
          <a:stretch>
            <a:fillRect/>
          </a:stretch>
        </p:blipFill>
        <p:spPr>
          <a:xfrm>
            <a:off x="0" y="2205581"/>
            <a:ext cx="12192000" cy="2792259"/>
          </a:xfrm>
          <a:prstGeom prst="rect">
            <a:avLst/>
          </a:prstGeom>
        </p:spPr>
      </p:pic>
      <p:pic>
        <p:nvPicPr>
          <p:cNvPr id="9" name="Picture 8">
            <a:extLst>
              <a:ext uri="{FF2B5EF4-FFF2-40B4-BE49-F238E27FC236}">
                <a16:creationId xmlns:a16="http://schemas.microsoft.com/office/drawing/2014/main" id="{C25471EC-6E20-B30A-C1EC-DCC9C73E38EC}"/>
              </a:ext>
            </a:extLst>
          </p:cNvPr>
          <p:cNvPicPr>
            <a:picLocks noChangeAspect="1"/>
          </p:cNvPicPr>
          <p:nvPr/>
        </p:nvPicPr>
        <p:blipFill>
          <a:blip r:embed="rId4"/>
          <a:stretch>
            <a:fillRect/>
          </a:stretch>
        </p:blipFill>
        <p:spPr>
          <a:xfrm>
            <a:off x="0" y="4997840"/>
            <a:ext cx="12192000" cy="1954565"/>
          </a:xfrm>
          <a:prstGeom prst="rect">
            <a:avLst/>
          </a:prstGeom>
        </p:spPr>
      </p:pic>
    </p:spTree>
    <p:extLst>
      <p:ext uri="{BB962C8B-B14F-4D97-AF65-F5344CB8AC3E}">
        <p14:creationId xmlns:p14="http://schemas.microsoft.com/office/powerpoint/2010/main" val="2444276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9746-4FBA-E61C-F3B9-9AFC1719EF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FF2F53-F414-9514-AE5B-B7C2EFE5A0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351AD4-F477-FAF2-6F5D-AA74D5927256}"/>
              </a:ext>
            </a:extLst>
          </p:cNvPr>
          <p:cNvPicPr>
            <a:picLocks noChangeAspect="1"/>
          </p:cNvPicPr>
          <p:nvPr/>
        </p:nvPicPr>
        <p:blipFill>
          <a:blip r:embed="rId2"/>
          <a:stretch>
            <a:fillRect/>
          </a:stretch>
        </p:blipFill>
        <p:spPr>
          <a:xfrm>
            <a:off x="0" y="-1"/>
            <a:ext cx="12192000" cy="2330245"/>
          </a:xfrm>
          <a:prstGeom prst="rect">
            <a:avLst/>
          </a:prstGeom>
        </p:spPr>
      </p:pic>
      <p:pic>
        <p:nvPicPr>
          <p:cNvPr id="7" name="Picture 6">
            <a:extLst>
              <a:ext uri="{FF2B5EF4-FFF2-40B4-BE49-F238E27FC236}">
                <a16:creationId xmlns:a16="http://schemas.microsoft.com/office/drawing/2014/main" id="{EF36BFCC-FF81-66D1-B205-87856F41FBC4}"/>
              </a:ext>
            </a:extLst>
          </p:cNvPr>
          <p:cNvPicPr>
            <a:picLocks noChangeAspect="1"/>
          </p:cNvPicPr>
          <p:nvPr/>
        </p:nvPicPr>
        <p:blipFill>
          <a:blip r:embed="rId3"/>
          <a:stretch>
            <a:fillRect/>
          </a:stretch>
        </p:blipFill>
        <p:spPr>
          <a:xfrm>
            <a:off x="0" y="2330245"/>
            <a:ext cx="12192000" cy="4527756"/>
          </a:xfrm>
          <a:prstGeom prst="rect">
            <a:avLst/>
          </a:prstGeom>
        </p:spPr>
      </p:pic>
    </p:spTree>
    <p:extLst>
      <p:ext uri="{BB962C8B-B14F-4D97-AF65-F5344CB8AC3E}">
        <p14:creationId xmlns:p14="http://schemas.microsoft.com/office/powerpoint/2010/main" val="3796616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2EC5-560C-8E6A-8CB8-1B0C66C0EE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689356-3283-DEB3-902D-9B71425E5A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AAD5B6B-B8DA-8DB3-556B-46CD287933AB}"/>
              </a:ext>
            </a:extLst>
          </p:cNvPr>
          <p:cNvPicPr>
            <a:picLocks noChangeAspect="1"/>
          </p:cNvPicPr>
          <p:nvPr/>
        </p:nvPicPr>
        <p:blipFill>
          <a:blip r:embed="rId2"/>
          <a:stretch>
            <a:fillRect/>
          </a:stretch>
        </p:blipFill>
        <p:spPr>
          <a:xfrm>
            <a:off x="0" y="0"/>
            <a:ext cx="12192000" cy="2369574"/>
          </a:xfrm>
          <a:prstGeom prst="rect">
            <a:avLst/>
          </a:prstGeom>
        </p:spPr>
      </p:pic>
      <p:pic>
        <p:nvPicPr>
          <p:cNvPr id="7" name="Picture 6">
            <a:extLst>
              <a:ext uri="{FF2B5EF4-FFF2-40B4-BE49-F238E27FC236}">
                <a16:creationId xmlns:a16="http://schemas.microsoft.com/office/drawing/2014/main" id="{DD65987B-D9E1-81E8-0F86-8B3A32BD17DE}"/>
              </a:ext>
            </a:extLst>
          </p:cNvPr>
          <p:cNvPicPr>
            <a:picLocks noChangeAspect="1"/>
          </p:cNvPicPr>
          <p:nvPr/>
        </p:nvPicPr>
        <p:blipFill>
          <a:blip r:embed="rId3"/>
          <a:stretch>
            <a:fillRect/>
          </a:stretch>
        </p:blipFill>
        <p:spPr>
          <a:xfrm>
            <a:off x="0" y="2369575"/>
            <a:ext cx="12192000" cy="4488426"/>
          </a:xfrm>
          <a:prstGeom prst="rect">
            <a:avLst/>
          </a:prstGeom>
        </p:spPr>
      </p:pic>
    </p:spTree>
    <p:extLst>
      <p:ext uri="{BB962C8B-B14F-4D97-AF65-F5344CB8AC3E}">
        <p14:creationId xmlns:p14="http://schemas.microsoft.com/office/powerpoint/2010/main" val="253339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60E7-7252-3816-D5A5-D9C8CB386A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FBB365-620E-EB09-AC81-1644E1FDE6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0C8E79-3C26-6BF9-E0DD-88C0B1F14240}"/>
              </a:ext>
            </a:extLst>
          </p:cNvPr>
          <p:cNvPicPr>
            <a:picLocks noChangeAspect="1"/>
          </p:cNvPicPr>
          <p:nvPr/>
        </p:nvPicPr>
        <p:blipFill>
          <a:blip r:embed="rId2"/>
          <a:stretch>
            <a:fillRect/>
          </a:stretch>
        </p:blipFill>
        <p:spPr>
          <a:xfrm>
            <a:off x="0" y="0"/>
            <a:ext cx="12192000" cy="2074606"/>
          </a:xfrm>
          <a:prstGeom prst="rect">
            <a:avLst/>
          </a:prstGeom>
        </p:spPr>
      </p:pic>
      <p:pic>
        <p:nvPicPr>
          <p:cNvPr id="7" name="Picture 6">
            <a:extLst>
              <a:ext uri="{FF2B5EF4-FFF2-40B4-BE49-F238E27FC236}">
                <a16:creationId xmlns:a16="http://schemas.microsoft.com/office/drawing/2014/main" id="{D06C8DB3-8777-0F54-AAFD-18C023BE1B28}"/>
              </a:ext>
            </a:extLst>
          </p:cNvPr>
          <p:cNvPicPr>
            <a:picLocks noChangeAspect="1"/>
          </p:cNvPicPr>
          <p:nvPr/>
        </p:nvPicPr>
        <p:blipFill>
          <a:blip r:embed="rId3"/>
          <a:stretch>
            <a:fillRect/>
          </a:stretch>
        </p:blipFill>
        <p:spPr>
          <a:xfrm>
            <a:off x="0" y="2074605"/>
            <a:ext cx="12192000" cy="4794113"/>
          </a:xfrm>
          <a:prstGeom prst="rect">
            <a:avLst/>
          </a:prstGeom>
        </p:spPr>
      </p:pic>
    </p:spTree>
    <p:extLst>
      <p:ext uri="{BB962C8B-B14F-4D97-AF65-F5344CB8AC3E}">
        <p14:creationId xmlns:p14="http://schemas.microsoft.com/office/powerpoint/2010/main" val="4202906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5387-A404-9A16-02A8-B4054D832A28}"/>
              </a:ext>
            </a:extLst>
          </p:cNvPr>
          <p:cNvSpPr>
            <a:spLocks noGrp="1"/>
          </p:cNvSpPr>
          <p:nvPr>
            <p:ph type="title"/>
          </p:nvPr>
        </p:nvSpPr>
        <p:spPr/>
        <p:txBody>
          <a:bodyPr>
            <a:normAutofit/>
          </a:bodyPr>
          <a:lstStyle/>
          <a:p>
            <a:r>
              <a:rPr lang="en-US" b="1" dirty="0">
                <a:highlight>
                  <a:srgbClr val="800000"/>
                </a:highlight>
              </a:rPr>
              <a:t>ER Diagram:</a:t>
            </a:r>
            <a:endParaRPr lang="en-IN" b="1" dirty="0">
              <a:highlight>
                <a:srgbClr val="800000"/>
              </a:highlight>
            </a:endParaRPr>
          </a:p>
        </p:txBody>
      </p:sp>
      <p:pic>
        <p:nvPicPr>
          <p:cNvPr id="5" name="Content Placeholder 4">
            <a:extLst>
              <a:ext uri="{FF2B5EF4-FFF2-40B4-BE49-F238E27FC236}">
                <a16:creationId xmlns:a16="http://schemas.microsoft.com/office/drawing/2014/main" id="{817A8892-9699-12C0-5BF4-BDC388A0D6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74840"/>
            <a:ext cx="12191999" cy="5383160"/>
          </a:xfrm>
        </p:spPr>
      </p:pic>
    </p:spTree>
    <p:extLst>
      <p:ext uri="{BB962C8B-B14F-4D97-AF65-F5344CB8AC3E}">
        <p14:creationId xmlns:p14="http://schemas.microsoft.com/office/powerpoint/2010/main" val="3457678102"/>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00DF-5388-733A-57FD-610A8FAF52C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91747FE-7DCD-4C59-0DE2-D477BFE6C362}"/>
              </a:ext>
            </a:extLst>
          </p:cNvPr>
          <p:cNvPicPr>
            <a:picLocks noGrp="1" noChangeAspect="1"/>
          </p:cNvPicPr>
          <p:nvPr>
            <p:ph idx="1"/>
          </p:nvPr>
        </p:nvPicPr>
        <p:blipFill>
          <a:blip r:embed="rId2"/>
          <a:stretch>
            <a:fillRect/>
          </a:stretch>
        </p:blipFill>
        <p:spPr>
          <a:xfrm>
            <a:off x="0" y="2576052"/>
            <a:ext cx="12192000" cy="4281948"/>
          </a:xfrm>
        </p:spPr>
      </p:pic>
      <p:pic>
        <p:nvPicPr>
          <p:cNvPr id="5" name="Picture 4">
            <a:extLst>
              <a:ext uri="{FF2B5EF4-FFF2-40B4-BE49-F238E27FC236}">
                <a16:creationId xmlns:a16="http://schemas.microsoft.com/office/drawing/2014/main" id="{BF0D6D2E-9AAC-DB84-22BA-487241FF1DD9}"/>
              </a:ext>
            </a:extLst>
          </p:cNvPr>
          <p:cNvPicPr>
            <a:picLocks noChangeAspect="1"/>
          </p:cNvPicPr>
          <p:nvPr/>
        </p:nvPicPr>
        <p:blipFill>
          <a:blip r:embed="rId3"/>
          <a:stretch>
            <a:fillRect/>
          </a:stretch>
        </p:blipFill>
        <p:spPr>
          <a:xfrm>
            <a:off x="0" y="0"/>
            <a:ext cx="12192000" cy="2576052"/>
          </a:xfrm>
          <a:prstGeom prst="rect">
            <a:avLst/>
          </a:prstGeom>
        </p:spPr>
      </p:pic>
    </p:spTree>
    <p:extLst>
      <p:ext uri="{BB962C8B-B14F-4D97-AF65-F5344CB8AC3E}">
        <p14:creationId xmlns:p14="http://schemas.microsoft.com/office/powerpoint/2010/main" val="242843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D041-E3D1-7B5E-8AC7-C20872AFF5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D833D9-0861-96EE-92DE-CAFB4ADCDE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37B8A5-5F09-AF36-FB0A-BB61AF66D5CF}"/>
              </a:ext>
            </a:extLst>
          </p:cNvPr>
          <p:cNvPicPr>
            <a:picLocks noChangeAspect="1"/>
          </p:cNvPicPr>
          <p:nvPr/>
        </p:nvPicPr>
        <p:blipFill>
          <a:blip r:embed="rId2"/>
          <a:stretch>
            <a:fillRect/>
          </a:stretch>
        </p:blipFill>
        <p:spPr>
          <a:xfrm>
            <a:off x="0" y="0"/>
            <a:ext cx="12192000" cy="2556387"/>
          </a:xfrm>
          <a:prstGeom prst="rect">
            <a:avLst/>
          </a:prstGeom>
        </p:spPr>
      </p:pic>
      <p:pic>
        <p:nvPicPr>
          <p:cNvPr id="7" name="Picture 6">
            <a:extLst>
              <a:ext uri="{FF2B5EF4-FFF2-40B4-BE49-F238E27FC236}">
                <a16:creationId xmlns:a16="http://schemas.microsoft.com/office/drawing/2014/main" id="{5E4B3987-A6B0-42CE-FD67-AB1FB7DDDF9A}"/>
              </a:ext>
            </a:extLst>
          </p:cNvPr>
          <p:cNvPicPr>
            <a:picLocks noChangeAspect="1"/>
          </p:cNvPicPr>
          <p:nvPr/>
        </p:nvPicPr>
        <p:blipFill>
          <a:blip r:embed="rId3"/>
          <a:stretch>
            <a:fillRect/>
          </a:stretch>
        </p:blipFill>
        <p:spPr>
          <a:xfrm>
            <a:off x="0" y="2556387"/>
            <a:ext cx="12192000" cy="2216026"/>
          </a:xfrm>
          <a:prstGeom prst="rect">
            <a:avLst/>
          </a:prstGeom>
        </p:spPr>
      </p:pic>
      <p:pic>
        <p:nvPicPr>
          <p:cNvPr id="9" name="Picture 8">
            <a:extLst>
              <a:ext uri="{FF2B5EF4-FFF2-40B4-BE49-F238E27FC236}">
                <a16:creationId xmlns:a16="http://schemas.microsoft.com/office/drawing/2014/main" id="{B0693F7C-9DEE-9963-C079-8B7438A8F6F4}"/>
              </a:ext>
            </a:extLst>
          </p:cNvPr>
          <p:cNvPicPr>
            <a:picLocks noChangeAspect="1"/>
          </p:cNvPicPr>
          <p:nvPr/>
        </p:nvPicPr>
        <p:blipFill>
          <a:blip r:embed="rId4"/>
          <a:stretch>
            <a:fillRect/>
          </a:stretch>
        </p:blipFill>
        <p:spPr>
          <a:xfrm>
            <a:off x="0" y="4772412"/>
            <a:ext cx="12192000" cy="2106825"/>
          </a:xfrm>
          <a:prstGeom prst="rect">
            <a:avLst/>
          </a:prstGeom>
        </p:spPr>
      </p:pic>
    </p:spTree>
    <p:extLst>
      <p:ext uri="{BB962C8B-B14F-4D97-AF65-F5344CB8AC3E}">
        <p14:creationId xmlns:p14="http://schemas.microsoft.com/office/powerpoint/2010/main" val="3048926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255C-C26B-0975-B633-A9382DE857B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C6738434-D9D4-8C46-A2F1-98AEE108F328}"/>
              </a:ext>
            </a:extLst>
          </p:cNvPr>
          <p:cNvPicPr>
            <a:picLocks noGrp="1" noChangeAspect="1"/>
          </p:cNvPicPr>
          <p:nvPr>
            <p:ph idx="1"/>
          </p:nvPr>
        </p:nvPicPr>
        <p:blipFill>
          <a:blip r:embed="rId2"/>
          <a:stretch>
            <a:fillRect/>
          </a:stretch>
        </p:blipFill>
        <p:spPr>
          <a:xfrm>
            <a:off x="0" y="1825625"/>
            <a:ext cx="12192000" cy="2305664"/>
          </a:xfrm>
        </p:spPr>
      </p:pic>
      <p:pic>
        <p:nvPicPr>
          <p:cNvPr id="5" name="Picture 4">
            <a:extLst>
              <a:ext uri="{FF2B5EF4-FFF2-40B4-BE49-F238E27FC236}">
                <a16:creationId xmlns:a16="http://schemas.microsoft.com/office/drawing/2014/main" id="{972696BE-648C-EB4E-0A37-A02F906BCB13}"/>
              </a:ext>
            </a:extLst>
          </p:cNvPr>
          <p:cNvPicPr>
            <a:picLocks noChangeAspect="1"/>
          </p:cNvPicPr>
          <p:nvPr/>
        </p:nvPicPr>
        <p:blipFill>
          <a:blip r:embed="rId3"/>
          <a:stretch>
            <a:fillRect/>
          </a:stretch>
        </p:blipFill>
        <p:spPr>
          <a:xfrm>
            <a:off x="0" y="0"/>
            <a:ext cx="12192000" cy="1825625"/>
          </a:xfrm>
          <a:prstGeom prst="rect">
            <a:avLst/>
          </a:prstGeom>
        </p:spPr>
      </p:pic>
      <p:pic>
        <p:nvPicPr>
          <p:cNvPr id="9" name="Picture 8">
            <a:extLst>
              <a:ext uri="{FF2B5EF4-FFF2-40B4-BE49-F238E27FC236}">
                <a16:creationId xmlns:a16="http://schemas.microsoft.com/office/drawing/2014/main" id="{8E1DC2E1-3585-BF9C-574D-46AD237FF24C}"/>
              </a:ext>
            </a:extLst>
          </p:cNvPr>
          <p:cNvPicPr>
            <a:picLocks noChangeAspect="1"/>
          </p:cNvPicPr>
          <p:nvPr/>
        </p:nvPicPr>
        <p:blipFill>
          <a:blip r:embed="rId4"/>
          <a:stretch>
            <a:fillRect/>
          </a:stretch>
        </p:blipFill>
        <p:spPr>
          <a:xfrm>
            <a:off x="0" y="4131289"/>
            <a:ext cx="12192000" cy="2726711"/>
          </a:xfrm>
          <a:prstGeom prst="rect">
            <a:avLst/>
          </a:prstGeom>
        </p:spPr>
      </p:pic>
    </p:spTree>
    <p:extLst>
      <p:ext uri="{BB962C8B-B14F-4D97-AF65-F5344CB8AC3E}">
        <p14:creationId xmlns:p14="http://schemas.microsoft.com/office/powerpoint/2010/main" val="1889342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EB358E-5B05-968B-027C-D3DD42498DE3}"/>
              </a:ext>
            </a:extLst>
          </p:cNvPr>
          <p:cNvSpPr>
            <a:spLocks noGrp="1"/>
          </p:cNvSpPr>
          <p:nvPr>
            <p:ph idx="1"/>
          </p:nvPr>
        </p:nvSpPr>
        <p:spPr>
          <a:xfrm>
            <a:off x="3796481" y="2127967"/>
            <a:ext cx="4806746" cy="1438685"/>
          </a:xfrm>
        </p:spPr>
        <p:txBody>
          <a:bodyPr>
            <a:normAutofit/>
          </a:bodyPr>
          <a:lstStyle/>
          <a:p>
            <a:r>
              <a:rPr lang="en-US" sz="6000" dirty="0">
                <a:solidFill>
                  <a:schemeClr val="accent3">
                    <a:lumMod val="40000"/>
                    <a:lumOff val="60000"/>
                  </a:schemeClr>
                </a:solidFill>
              </a:rPr>
              <a:t> THE END 🙂</a:t>
            </a:r>
            <a:endParaRPr lang="en-IN" sz="6000" dirty="0">
              <a:solidFill>
                <a:schemeClr val="accent3">
                  <a:lumMod val="40000"/>
                  <a:lumOff val="60000"/>
                </a:schemeClr>
              </a:solidFill>
            </a:endParaRPr>
          </a:p>
        </p:txBody>
      </p:sp>
    </p:spTree>
    <p:extLst>
      <p:ext uri="{BB962C8B-B14F-4D97-AF65-F5344CB8AC3E}">
        <p14:creationId xmlns:p14="http://schemas.microsoft.com/office/powerpoint/2010/main" val="197190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C7D9C-2FE3-EC15-D287-155CEADDB09A}"/>
              </a:ext>
            </a:extLst>
          </p:cNvPr>
          <p:cNvSpPr>
            <a:spLocks noGrp="1"/>
          </p:cNvSpPr>
          <p:nvPr>
            <p:ph idx="1"/>
          </p:nvPr>
        </p:nvSpPr>
        <p:spPr>
          <a:xfrm>
            <a:off x="491613" y="2487561"/>
            <a:ext cx="11041626" cy="2959510"/>
          </a:xfrm>
        </p:spPr>
        <p:txBody>
          <a:bodyPr>
            <a:normAutofit/>
          </a:bodyPr>
          <a:lstStyle/>
          <a:p>
            <a:r>
              <a:rPr lang="en-US" sz="6600" dirty="0">
                <a:solidFill>
                  <a:schemeClr val="accent3">
                    <a:lumMod val="60000"/>
                    <a:lumOff val="40000"/>
                  </a:schemeClr>
                </a:solidFill>
              </a:rPr>
              <a:t>Power BI Problem Statements:</a:t>
            </a:r>
            <a:endParaRPr lang="en-IN" sz="6600" dirty="0">
              <a:solidFill>
                <a:schemeClr val="accent3">
                  <a:lumMod val="60000"/>
                  <a:lumOff val="40000"/>
                </a:schemeClr>
              </a:solidFill>
            </a:endParaRPr>
          </a:p>
        </p:txBody>
      </p:sp>
    </p:spTree>
    <p:extLst>
      <p:ext uri="{BB962C8B-B14F-4D97-AF65-F5344CB8AC3E}">
        <p14:creationId xmlns:p14="http://schemas.microsoft.com/office/powerpoint/2010/main" val="398516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8237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631A61-2E14-BBE7-259F-EFFE2DE6E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18" y="1528463"/>
            <a:ext cx="4610743" cy="2448267"/>
          </a:xfrm>
        </p:spPr>
      </p:pic>
      <p:sp>
        <p:nvSpPr>
          <p:cNvPr id="8" name="TextBox 7">
            <a:extLst>
              <a:ext uri="{FF2B5EF4-FFF2-40B4-BE49-F238E27FC236}">
                <a16:creationId xmlns:a16="http://schemas.microsoft.com/office/drawing/2014/main" id="{6FCB55A7-B97D-9B77-0EEA-F17D7F6DC941}"/>
              </a:ext>
            </a:extLst>
          </p:cNvPr>
          <p:cNvSpPr txBox="1"/>
          <p:nvPr/>
        </p:nvSpPr>
        <p:spPr>
          <a:xfrm>
            <a:off x="5638800" y="658761"/>
            <a:ext cx="6331681" cy="1323439"/>
          </a:xfrm>
          <a:prstGeom prst="rect">
            <a:avLst/>
          </a:prstGeom>
          <a:noFill/>
        </p:spPr>
        <p:txBody>
          <a:bodyPr wrap="square" rtlCol="0">
            <a:spAutoFit/>
          </a:bodyPr>
          <a:lstStyle/>
          <a:p>
            <a:r>
              <a:rPr lang="en-US" sz="2000" b="1" i="0" dirty="0">
                <a:solidFill>
                  <a:schemeClr val="accent3">
                    <a:lumMod val="60000"/>
                    <a:lumOff val="40000"/>
                  </a:schemeClr>
                </a:solidFill>
                <a:effectLst/>
                <a:latin typeface="Plus Jakarta Sans"/>
              </a:rPr>
              <a:t>How does customer distribution vary across different regions or customer segments? Can we visualize it on a map or bar chart?</a:t>
            </a:r>
          </a:p>
          <a:p>
            <a:endParaRPr lang="en-IN" sz="2000" b="1" dirty="0">
              <a:solidFill>
                <a:schemeClr val="accent3">
                  <a:lumMod val="60000"/>
                  <a:lumOff val="40000"/>
                </a:schemeClr>
              </a:solidFill>
            </a:endParaRPr>
          </a:p>
        </p:txBody>
      </p:sp>
      <p:sp>
        <p:nvSpPr>
          <p:cNvPr id="12" name="TextBox 11">
            <a:extLst>
              <a:ext uri="{FF2B5EF4-FFF2-40B4-BE49-F238E27FC236}">
                <a16:creationId xmlns:a16="http://schemas.microsoft.com/office/drawing/2014/main" id="{EA991191-5013-EE7C-6E4F-B2F4CCAF3EFA}"/>
              </a:ext>
            </a:extLst>
          </p:cNvPr>
          <p:cNvSpPr txBox="1"/>
          <p:nvPr/>
        </p:nvSpPr>
        <p:spPr>
          <a:xfrm flipH="1">
            <a:off x="4965290" y="2182760"/>
            <a:ext cx="6833419" cy="3970318"/>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b="1" dirty="0"/>
              <a:t>Top Performing Regions:</a:t>
            </a:r>
            <a:r>
              <a:rPr lang="en-US" dirty="0"/>
              <a:t> </a:t>
            </a:r>
            <a:r>
              <a:rPr lang="en-US" b="1" dirty="0"/>
              <a:t>SP (49), GL (46), RJ (34), OR (28), CDMX (28)</a:t>
            </a:r>
            <a:r>
              <a:rPr lang="en-US" dirty="0"/>
              <a:t> → High customer engagement and strong sales performance.</a:t>
            </a:r>
          </a:p>
          <a:p>
            <a:pPr>
              <a:buFont typeface="Arial" panose="020B0604020202020204" pitchFamily="34" charset="0"/>
              <a:buChar char="•"/>
            </a:pPr>
            <a:r>
              <a:rPr lang="en-US" b="1" dirty="0"/>
              <a:t>Best Among Low Order Regions:</a:t>
            </a:r>
            <a:r>
              <a:rPr lang="en-US" dirty="0"/>
              <a:t> </a:t>
            </a:r>
            <a:r>
              <a:rPr lang="en-US" b="1" dirty="0"/>
              <a:t>WA (19), ID (31), ST (30), SN (33), RJ (34)</a:t>
            </a:r>
            <a:r>
              <a:rPr lang="en-US" dirty="0"/>
              <a:t> → Decent performance despite lower overall ranking.</a:t>
            </a:r>
          </a:p>
          <a:p>
            <a:r>
              <a:rPr lang="en-US" b="1" dirty="0"/>
              <a:t>Insights:</a:t>
            </a:r>
          </a:p>
          <a:p>
            <a:r>
              <a:rPr lang="en-US" dirty="0"/>
              <a:t>✔️ </a:t>
            </a:r>
            <a:r>
              <a:rPr lang="en-US" b="1" dirty="0"/>
              <a:t>Leverage</a:t>
            </a:r>
            <a:r>
              <a:rPr lang="en-US" dirty="0"/>
              <a:t> high-performing regions for targeted marketing and expansion.</a:t>
            </a:r>
            <a:br>
              <a:rPr lang="en-US" dirty="0"/>
            </a:br>
            <a:r>
              <a:rPr lang="en-US" dirty="0"/>
              <a:t>✔️ </a:t>
            </a:r>
            <a:r>
              <a:rPr lang="en-US" b="1" dirty="0"/>
              <a:t>Identify</a:t>
            </a:r>
            <a:r>
              <a:rPr lang="en-US" dirty="0"/>
              <a:t> factors contributing to moderate success in some low-order regions.</a:t>
            </a:r>
            <a:br>
              <a:rPr lang="en-US" dirty="0"/>
            </a:br>
            <a:r>
              <a:rPr lang="en-US" dirty="0"/>
              <a:t>✔️ </a:t>
            </a:r>
            <a:r>
              <a:rPr lang="en-US" b="1" dirty="0"/>
              <a:t>Strategize</a:t>
            </a:r>
            <a:r>
              <a:rPr lang="en-US" dirty="0"/>
              <a:t> sales efforts to improve engagement in underperforming regions.</a:t>
            </a:r>
          </a:p>
          <a:p>
            <a:r>
              <a:rPr lang="en-US" dirty="0"/>
              <a:t>Would you like a visual breakdown of these insights? 🚀</a:t>
            </a:r>
          </a:p>
          <a:p>
            <a:endParaRPr lang="en-IN" dirty="0"/>
          </a:p>
        </p:txBody>
      </p:sp>
    </p:spTree>
    <p:extLst>
      <p:ext uri="{BB962C8B-B14F-4D97-AF65-F5344CB8AC3E}">
        <p14:creationId xmlns:p14="http://schemas.microsoft.com/office/powerpoint/2010/main" val="25535872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9AAFE-4EA0-06EA-A4B2-47F3003D6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99" y="1739836"/>
            <a:ext cx="4363059" cy="2753109"/>
          </a:xfrm>
        </p:spPr>
      </p:pic>
      <p:sp>
        <p:nvSpPr>
          <p:cNvPr id="7" name="TextBox 6">
            <a:extLst>
              <a:ext uri="{FF2B5EF4-FFF2-40B4-BE49-F238E27FC236}">
                <a16:creationId xmlns:a16="http://schemas.microsoft.com/office/drawing/2014/main" id="{C1FD177C-4D26-25E4-5ABA-DD706523E4FB}"/>
              </a:ext>
            </a:extLst>
          </p:cNvPr>
          <p:cNvSpPr txBox="1"/>
          <p:nvPr/>
        </p:nvSpPr>
        <p:spPr>
          <a:xfrm>
            <a:off x="5638800" y="285059"/>
            <a:ext cx="6257001" cy="1015663"/>
          </a:xfrm>
          <a:prstGeom prst="rect">
            <a:avLst/>
          </a:prstGeom>
          <a:noFill/>
        </p:spPr>
        <p:txBody>
          <a:bodyPr wrap="square" rtlCol="0">
            <a:spAutoFit/>
          </a:bodyPr>
          <a:lstStyle/>
          <a:p>
            <a:r>
              <a:rPr lang="en-US" sz="2000" b="0" i="0" dirty="0">
                <a:solidFill>
                  <a:schemeClr val="accent3">
                    <a:lumMod val="60000"/>
                    <a:lumOff val="40000"/>
                  </a:schemeClr>
                </a:solidFill>
                <a:effectLst/>
                <a:latin typeface="Plus Jakarta Sans"/>
              </a:rPr>
              <a:t>What is the trend in customer acquisition over time? Can we create a line chart or area chart to display it?</a:t>
            </a:r>
          </a:p>
          <a:p>
            <a:endParaRPr lang="en-IN" sz="2000" dirty="0">
              <a:solidFill>
                <a:schemeClr val="accent3">
                  <a:lumMod val="60000"/>
                  <a:lumOff val="40000"/>
                </a:schemeClr>
              </a:solidFill>
            </a:endParaRPr>
          </a:p>
        </p:txBody>
      </p:sp>
      <p:sp>
        <p:nvSpPr>
          <p:cNvPr id="8" name="TextBox 7">
            <a:extLst>
              <a:ext uri="{FF2B5EF4-FFF2-40B4-BE49-F238E27FC236}">
                <a16:creationId xmlns:a16="http://schemas.microsoft.com/office/drawing/2014/main" id="{9C465249-9147-7F6F-3995-1195634705EC}"/>
              </a:ext>
            </a:extLst>
          </p:cNvPr>
          <p:cNvSpPr txBox="1"/>
          <p:nvPr/>
        </p:nvSpPr>
        <p:spPr>
          <a:xfrm>
            <a:off x="5397909" y="1582994"/>
            <a:ext cx="6497891" cy="3970318"/>
          </a:xfrm>
          <a:prstGeom prst="rect">
            <a:avLst/>
          </a:prstGeom>
          <a:noFill/>
        </p:spPr>
        <p:txBody>
          <a:bodyPr wrap="square" rtlCol="0">
            <a:spAutoFit/>
          </a:bodyPr>
          <a:lstStyle/>
          <a:p>
            <a:r>
              <a:rPr lang="en-US" b="1" dirty="0"/>
              <a:t>Conclusion on Customer Acquisition Trend:</a:t>
            </a:r>
          </a:p>
          <a:p>
            <a:pPr>
              <a:buFont typeface="Arial" panose="020B0604020202020204" pitchFamily="34" charset="0"/>
              <a:buChar char="•"/>
            </a:pPr>
            <a:r>
              <a:rPr lang="en-US" dirty="0"/>
              <a:t>The trend shows </a:t>
            </a:r>
            <a:r>
              <a:rPr lang="en-US" b="1" dirty="0"/>
              <a:t>sporadic customer acquisitions</a:t>
            </a:r>
            <a:r>
              <a:rPr lang="en-US" dirty="0"/>
              <a:t> with </a:t>
            </a:r>
            <a:r>
              <a:rPr lang="en-US" b="1" dirty="0"/>
              <a:t>sharp peaks</a:t>
            </a:r>
            <a:r>
              <a:rPr lang="en-US" dirty="0"/>
              <a:t> in early 1995, followed by a </a:t>
            </a:r>
            <a:r>
              <a:rPr lang="en-US" b="1" dirty="0"/>
              <a:t>flat line</a:t>
            </a:r>
            <a:r>
              <a:rPr lang="en-US" dirty="0"/>
              <a:t> for most of the timeline.</a:t>
            </a:r>
          </a:p>
          <a:p>
            <a:pPr>
              <a:buFont typeface="Arial" panose="020B0604020202020204" pitchFamily="34" charset="0"/>
              <a:buChar char="•"/>
            </a:pPr>
            <a:r>
              <a:rPr lang="en-US" dirty="0"/>
              <a:t>This indicates </a:t>
            </a:r>
            <a:r>
              <a:rPr lang="en-US" b="1" dirty="0"/>
              <a:t>inconsistent new customer onboarding</a:t>
            </a:r>
            <a:r>
              <a:rPr lang="en-US" dirty="0"/>
              <a:t>, with some months seeing multiple new customers while others have very few or none.</a:t>
            </a:r>
          </a:p>
          <a:p>
            <a:pPr>
              <a:buFont typeface="Arial" panose="020B0604020202020204" pitchFamily="34" charset="0"/>
              <a:buChar char="•"/>
            </a:pPr>
            <a:r>
              <a:rPr lang="en-US" dirty="0"/>
              <a:t>The </a:t>
            </a:r>
            <a:r>
              <a:rPr lang="en-US" b="1" dirty="0"/>
              <a:t>lack of sustained growth</a:t>
            </a:r>
            <a:r>
              <a:rPr lang="en-US" dirty="0"/>
              <a:t> suggests that customer acquisition was not continuous over time.</a:t>
            </a:r>
          </a:p>
          <a:p>
            <a:r>
              <a:rPr lang="en-US" b="1" dirty="0"/>
              <a:t>Recommendations:</a:t>
            </a:r>
          </a:p>
          <a:p>
            <a:r>
              <a:rPr lang="en-US" dirty="0"/>
              <a:t>✔️ </a:t>
            </a:r>
            <a:r>
              <a:rPr lang="en-US" b="1" dirty="0"/>
              <a:t>Investigate</a:t>
            </a:r>
            <a:r>
              <a:rPr lang="en-US" dirty="0"/>
              <a:t> factors contributing to the spikes—marketing campaigns, seasonal trends, or promotions.</a:t>
            </a:r>
            <a:br>
              <a:rPr lang="en-US" dirty="0"/>
            </a:br>
            <a:r>
              <a:rPr lang="en-US" dirty="0"/>
              <a:t>✔️ </a:t>
            </a:r>
            <a:r>
              <a:rPr lang="en-US" b="1" dirty="0"/>
              <a:t>Enhance</a:t>
            </a:r>
            <a:r>
              <a:rPr lang="en-US" dirty="0"/>
              <a:t> acquisition strategies to ensure a </a:t>
            </a:r>
            <a:r>
              <a:rPr lang="en-US" b="1" dirty="0"/>
              <a:t>steady flow</a:t>
            </a:r>
            <a:r>
              <a:rPr lang="en-US" dirty="0"/>
              <a:t> of new customers.</a:t>
            </a:r>
          </a:p>
          <a:p>
            <a:endParaRPr lang="en-IN" dirty="0"/>
          </a:p>
        </p:txBody>
      </p:sp>
    </p:spTree>
    <p:extLst>
      <p:ext uri="{BB962C8B-B14F-4D97-AF65-F5344CB8AC3E}">
        <p14:creationId xmlns:p14="http://schemas.microsoft.com/office/powerpoint/2010/main" val="32149500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A7E5F1-8B16-F1AB-461B-B9B10409FA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86" y="1747089"/>
            <a:ext cx="5001323" cy="2286319"/>
          </a:xfrm>
        </p:spPr>
      </p:pic>
      <p:sp>
        <p:nvSpPr>
          <p:cNvPr id="7" name="TextBox 6">
            <a:extLst>
              <a:ext uri="{FF2B5EF4-FFF2-40B4-BE49-F238E27FC236}">
                <a16:creationId xmlns:a16="http://schemas.microsoft.com/office/drawing/2014/main" id="{CAAC8B26-E271-FCD4-1D7B-FDB1EC32F2FB}"/>
              </a:ext>
            </a:extLst>
          </p:cNvPr>
          <p:cNvSpPr txBox="1"/>
          <p:nvPr/>
        </p:nvSpPr>
        <p:spPr>
          <a:xfrm>
            <a:off x="6096000" y="338894"/>
            <a:ext cx="5751871" cy="1323439"/>
          </a:xfrm>
          <a:prstGeom prst="rect">
            <a:avLst/>
          </a:prstGeom>
          <a:noFill/>
        </p:spPr>
        <p:txBody>
          <a:bodyPr wrap="square" rtlCol="0">
            <a:spAutoFit/>
          </a:bodyPr>
          <a:lstStyle/>
          <a:p>
            <a:r>
              <a:rPr lang="en-US" sz="2000" b="0" i="0" dirty="0">
                <a:solidFill>
                  <a:schemeClr val="accent3">
                    <a:lumMod val="60000"/>
                    <a:lumOff val="40000"/>
                  </a:schemeClr>
                </a:solidFill>
                <a:effectLst/>
                <a:latin typeface="Plus Jakarta Sans"/>
              </a:rPr>
              <a:t>Can we visualize the distribution of customer demographics such as age, gender, or income using histograms or pie charts?</a:t>
            </a:r>
          </a:p>
          <a:p>
            <a:endParaRPr lang="en-IN" sz="2000" dirty="0">
              <a:solidFill>
                <a:schemeClr val="accent3">
                  <a:lumMod val="60000"/>
                  <a:lumOff val="40000"/>
                </a:schemeClr>
              </a:solidFill>
            </a:endParaRPr>
          </a:p>
        </p:txBody>
      </p:sp>
      <p:sp>
        <p:nvSpPr>
          <p:cNvPr id="9" name="TextBox 8">
            <a:extLst>
              <a:ext uri="{FF2B5EF4-FFF2-40B4-BE49-F238E27FC236}">
                <a16:creationId xmlns:a16="http://schemas.microsoft.com/office/drawing/2014/main" id="{7135A8B8-45A3-54DB-7852-F99E990111C0}"/>
              </a:ext>
            </a:extLst>
          </p:cNvPr>
          <p:cNvSpPr txBox="1"/>
          <p:nvPr/>
        </p:nvSpPr>
        <p:spPr>
          <a:xfrm>
            <a:off x="5820697" y="1747090"/>
            <a:ext cx="6164826" cy="2308324"/>
          </a:xfrm>
          <a:prstGeom prst="rect">
            <a:avLst/>
          </a:prstGeom>
          <a:noFill/>
        </p:spPr>
        <p:txBody>
          <a:bodyPr wrap="square" rtlCol="0">
            <a:spAutoFit/>
          </a:bodyPr>
          <a:lstStyle/>
          <a:p>
            <a:r>
              <a:rPr lang="en-US" b="1" dirty="0"/>
              <a:t>Conclusion:</a:t>
            </a:r>
          </a:p>
          <a:p>
            <a:pPr>
              <a:buFont typeface="Arial" panose="020B0604020202020204" pitchFamily="34" charset="0"/>
              <a:buChar char="•"/>
            </a:pPr>
            <a:r>
              <a:rPr lang="en-US" b="1" dirty="0"/>
              <a:t>Highly fragmented customer distribution</a:t>
            </a:r>
            <a:r>
              <a:rPr lang="en-US" dirty="0"/>
              <a:t> across multiple regions.</a:t>
            </a:r>
          </a:p>
          <a:p>
            <a:pPr>
              <a:buFont typeface="Arial" panose="020B0604020202020204" pitchFamily="34" charset="0"/>
              <a:buChar char="•"/>
            </a:pPr>
            <a:r>
              <a:rPr lang="en-US" b="1" dirty="0"/>
              <a:t>No single region dominates</a:t>
            </a:r>
            <a:r>
              <a:rPr lang="en-US" dirty="0"/>
              <a:t> significantly, but GL and SP have the highest customer counts.</a:t>
            </a:r>
          </a:p>
          <a:p>
            <a:pPr>
              <a:buFont typeface="Arial" panose="020B0604020202020204" pitchFamily="34" charset="0"/>
              <a:buChar char="•"/>
            </a:pPr>
            <a:r>
              <a:rPr lang="en-US" b="1" dirty="0"/>
              <a:t>Action:</a:t>
            </a:r>
            <a:r>
              <a:rPr lang="en-US" dirty="0"/>
              <a:t> Focus on top-performing regions for targeted marketing and expansion</a:t>
            </a:r>
          </a:p>
          <a:p>
            <a:endParaRPr lang="en-IN" dirty="0"/>
          </a:p>
        </p:txBody>
      </p:sp>
    </p:spTree>
    <p:extLst>
      <p:ext uri="{BB962C8B-B14F-4D97-AF65-F5344CB8AC3E}">
        <p14:creationId xmlns:p14="http://schemas.microsoft.com/office/powerpoint/2010/main" val="23268786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1708</TotalTime>
  <Words>1819</Words>
  <Application>Microsoft Office PowerPoint</Application>
  <PresentationFormat>Widescreen</PresentationFormat>
  <Paragraphs>88</Paragraphs>
  <Slides>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Plus Jakarta Sans</vt:lpstr>
      <vt:lpstr>Segoe UI</vt:lpstr>
      <vt:lpstr>Office Theme</vt:lpstr>
      <vt:lpstr>Capstone Project – Sales Analysis</vt:lpstr>
      <vt:lpstr>Sales Analysis                       Customer Analysis  Order Analysis  Employees Analysis   Product Analysis  Supplier Analysis  Dashboard </vt:lpstr>
      <vt:lpstr>🎯Objective:Analyze Northwind sales data to uncover key business insights, optimize sales strategies, and improve operational efficiency.  📊 Analysis Scope: Covers customer distribution, order trends, product sales, supplier insights, and employee performance using Power BI visualizations.  🚀 Goal: Provide actionable insights through data-driven analysis to optimize sales performance and operational efficiency.    </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PRAVALLIKA MADDI</dc:creator>
  <cp:lastModifiedBy>PRAVALLIKA MADDI</cp:lastModifiedBy>
  <cp:revision>4</cp:revision>
  <dcterms:created xsi:type="dcterms:W3CDTF">2025-02-23T16:07:43Z</dcterms:created>
  <dcterms:modified xsi:type="dcterms:W3CDTF">2025-02-25T11:44:26Z</dcterms:modified>
</cp:coreProperties>
</file>